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Overpass ExtraBold"/>
      <p:bold r:id="rId22"/>
      <p:boldItalic r:id="rId23"/>
    </p:embeddedFont>
    <p:embeddedFont>
      <p:font typeface="Overpass"/>
      <p:regular r:id="rId24"/>
      <p:bold r:id="rId25"/>
      <p:italic r:id="rId26"/>
      <p:boldItalic r:id="rId27"/>
    </p:embeddedFont>
    <p:embeddedFont>
      <p:font typeface="EB Garamon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OverpassExtraBold-bold.fntdata"/><Relationship Id="rId21" Type="http://schemas.openxmlformats.org/officeDocument/2006/relationships/slide" Target="slides/slide17.xml"/><Relationship Id="rId24" Type="http://schemas.openxmlformats.org/officeDocument/2006/relationships/font" Target="fonts/Overpass-regular.fntdata"/><Relationship Id="rId23" Type="http://schemas.openxmlformats.org/officeDocument/2006/relationships/font" Target="fonts/Overpass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verpass-italic.fntdata"/><Relationship Id="rId25" Type="http://schemas.openxmlformats.org/officeDocument/2006/relationships/font" Target="fonts/Overpass-bold.fntdata"/><Relationship Id="rId28" Type="http://schemas.openxmlformats.org/officeDocument/2006/relationships/font" Target="fonts/EBGaramond-regular.fntdata"/><Relationship Id="rId27" Type="http://schemas.openxmlformats.org/officeDocument/2006/relationships/font" Target="fonts/Overpas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BGaramon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BGaramond-boldItalic.fntdata"/><Relationship Id="rId30" Type="http://schemas.openxmlformats.org/officeDocument/2006/relationships/font" Target="fonts/EBGaramon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0ce23f463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c0ce23f463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c0ce23f463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0ce23f463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c0ce23f463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c0ce23f463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0ce23f46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c0ce23f463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c0ce23f463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0ce23f463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c0ce23f463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c0ce23f463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0ce23f463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c0ce23f463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c0ce23f463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0ce23f463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2c0ce23f463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20675" lvl="0" marL="457200" rtl="0" algn="l">
              <a:lnSpc>
                <a:spcPct val="115000"/>
              </a:lnSpc>
              <a:spcBef>
                <a:spcPts val="1100"/>
              </a:spcBef>
              <a:spcAft>
                <a:spcPts val="0"/>
              </a:spcAft>
              <a:buClr>
                <a:srgbClr val="373D49"/>
              </a:buClr>
              <a:buSzPts val="1450"/>
              <a:buFont typeface="Georgia"/>
              <a:buChar char="●"/>
            </a:pPr>
            <a:r>
              <a:rPr lang="en-US" sz="1050">
                <a:solidFill>
                  <a:srgbClr val="373D49"/>
                </a:solidFill>
                <a:highlight>
                  <a:srgbClr val="FFFFFF"/>
                </a:highlight>
                <a:latin typeface="Georgia"/>
                <a:ea typeface="Georgia"/>
                <a:cs typeface="Georgia"/>
                <a:sym typeface="Georgia"/>
              </a:rPr>
              <a:t>H1: Certain areas command higher prices than others, potentially due to location or demand. Subsequently, we analysed the relationship between the different room types and prices. </a:t>
            </a:r>
            <a:endParaRPr sz="1050">
              <a:solidFill>
                <a:srgbClr val="373D49"/>
              </a:solidFill>
              <a:highlight>
                <a:srgbClr val="FFFFFF"/>
              </a:highlight>
              <a:latin typeface="Georgia"/>
              <a:ea typeface="Georgia"/>
              <a:cs typeface="Georgia"/>
              <a:sym typeface="Georgia"/>
            </a:endParaRPr>
          </a:p>
          <a:p>
            <a:pPr indent="-295275" lvl="0" marL="457200" rtl="0" algn="l">
              <a:lnSpc>
                <a:spcPct val="115000"/>
              </a:lnSpc>
              <a:spcBef>
                <a:spcPts val="0"/>
              </a:spcBef>
              <a:spcAft>
                <a:spcPts val="0"/>
              </a:spcAft>
              <a:buClr>
                <a:srgbClr val="373D49"/>
              </a:buClr>
              <a:buSzPts val="1050"/>
              <a:buFont typeface="Georgia"/>
              <a:buChar char="●"/>
            </a:pPr>
            <a:r>
              <a:rPr lang="en-US" sz="1050">
                <a:solidFill>
                  <a:srgbClr val="373D49"/>
                </a:solidFill>
                <a:highlight>
                  <a:srgbClr val="FFFFFF"/>
                </a:highlight>
                <a:latin typeface="Georgia"/>
                <a:ea typeface="Georgia"/>
                <a:cs typeface="Georgia"/>
                <a:sym typeface="Georgia"/>
              </a:rPr>
              <a:t>h3- -0.072 correlation</a:t>
            </a:r>
            <a:endParaRPr sz="1050">
              <a:solidFill>
                <a:srgbClr val="373D49"/>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a:p>
        </p:txBody>
      </p:sp>
      <p:sp>
        <p:nvSpPr>
          <p:cNvPr id="195" name="Google Shape;195;g2c0ce23f463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0ce23f463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c0ce23f463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100"/>
              </a:spcBef>
              <a:spcAft>
                <a:spcPts val="0"/>
              </a:spcAft>
              <a:buNone/>
            </a:pPr>
            <a:r>
              <a:t/>
            </a:r>
            <a:endParaRPr sz="1050">
              <a:solidFill>
                <a:srgbClr val="373D49"/>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a:p>
        </p:txBody>
      </p:sp>
      <p:sp>
        <p:nvSpPr>
          <p:cNvPr id="206" name="Google Shape;206;g2c0ce23f463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0ce23f46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g2c0ce23f463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2c0ce23f463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0ce23f46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2c0ce23f46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2c0ce23f46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0ce23f46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2c0ce23f463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7975" lvl="0" marL="457200" rtl="0" algn="l">
              <a:lnSpc>
                <a:spcPct val="115000"/>
              </a:lnSpc>
              <a:spcBef>
                <a:spcPts val="1100"/>
              </a:spcBef>
              <a:spcAft>
                <a:spcPts val="0"/>
              </a:spcAft>
              <a:buClr>
                <a:srgbClr val="373D49"/>
              </a:buClr>
              <a:buSzPts val="1250"/>
              <a:buFont typeface="Georgia"/>
              <a:buChar char="●"/>
            </a:pPr>
            <a:r>
              <a:rPr lang="en-US" sz="1250">
                <a:solidFill>
                  <a:srgbClr val="373D49"/>
                </a:solidFill>
                <a:highlight>
                  <a:srgbClr val="FFFFFF"/>
                </a:highlight>
                <a:latin typeface="Georgia"/>
                <a:ea typeface="Georgia"/>
                <a:cs typeface="Georgia"/>
                <a:sym typeface="Georgia"/>
              </a:rPr>
              <a:t>Additionally, there was a corresponding ‘ID’ column which served the same purpose. it would have been redundant to keep both.</a:t>
            </a:r>
            <a:endParaRPr sz="1250">
              <a:solidFill>
                <a:srgbClr val="373D49"/>
              </a:solidFill>
              <a:highlight>
                <a:srgbClr val="FFFFFF"/>
              </a:highlight>
              <a:latin typeface="Georgia"/>
              <a:ea typeface="Georgia"/>
              <a:cs typeface="Georgia"/>
              <a:sym typeface="Georgia"/>
            </a:endParaRPr>
          </a:p>
          <a:p>
            <a:pPr indent="-307975" lvl="0" marL="457200" rtl="0" algn="l">
              <a:lnSpc>
                <a:spcPct val="115000"/>
              </a:lnSpc>
              <a:spcBef>
                <a:spcPts val="0"/>
              </a:spcBef>
              <a:spcAft>
                <a:spcPts val="0"/>
              </a:spcAft>
              <a:buClr>
                <a:srgbClr val="373D49"/>
              </a:buClr>
              <a:buSzPts val="1250"/>
              <a:buFont typeface="Georgia"/>
              <a:buChar char="●"/>
            </a:pPr>
            <a:r>
              <a:t/>
            </a:r>
            <a:endParaRPr sz="1250">
              <a:solidFill>
                <a:srgbClr val="373D49"/>
              </a:solidFill>
              <a:highlight>
                <a:srgbClr val="FFFFFF"/>
              </a:highlight>
              <a:latin typeface="Georgia"/>
              <a:ea typeface="Georgia"/>
              <a:cs typeface="Georgia"/>
              <a:sym typeface="Georgia"/>
            </a:endParaRPr>
          </a:p>
        </p:txBody>
      </p:sp>
      <p:sp>
        <p:nvSpPr>
          <p:cNvPr id="106" name="Google Shape;106;g2c0ce23f463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0ce23f46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2c0ce23f463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minimizing the impact of missing values on the distribution of this columns data which are used in the analysis.</a:t>
            </a:r>
            <a:endParaRPr sz="1450">
              <a:solidFill>
                <a:srgbClr val="373D49"/>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a:p>
        </p:txBody>
      </p:sp>
      <p:sp>
        <p:nvSpPr>
          <p:cNvPr id="125" name="Google Shape;125;g2c0ce23f463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0ce23f463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c0ce23f463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c0ce23f463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sp>
        <p:nvSpPr>
          <p:cNvPr id="16" name="Google Shape;16;p2"/>
          <p:cNvSpPr/>
          <p:nvPr>
            <p:ph idx="2" type="pic"/>
          </p:nvPr>
        </p:nvSpPr>
        <p:spPr>
          <a:xfrm>
            <a:off x="700087" y="343968"/>
            <a:ext cx="3550500" cy="4799400"/>
          </a:xfrm>
          <a:prstGeom prst="round2SameRect">
            <a:avLst>
              <a:gd fmla="val 50000" name="adj1"/>
              <a:gd fmla="val 0" name="adj2"/>
            </a:avLst>
          </a:prstGeom>
          <a:noFill/>
          <a:ln>
            <a:noFill/>
          </a:ln>
        </p:spPr>
      </p:sp>
      <p:sp>
        <p:nvSpPr>
          <p:cNvPr id="17" name="Google Shape;17;p2"/>
          <p:cNvSpPr txBox="1"/>
          <p:nvPr>
            <p:ph type="title"/>
          </p:nvPr>
        </p:nvSpPr>
        <p:spPr>
          <a:xfrm>
            <a:off x="4772025" y="1112788"/>
            <a:ext cx="3922200" cy="1894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6600"/>
              <a:buFont typeface="Overpass ExtraBold"/>
              <a:buNone/>
              <a:defRPr b="0" sz="6600">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21" name="Shape 21"/>
        <p:cNvGrpSpPr/>
        <p:nvPr/>
      </p:nvGrpSpPr>
      <p:grpSpPr>
        <a:xfrm>
          <a:off x="0" y="0"/>
          <a:ext cx="0" cy="0"/>
          <a:chOff x="0" y="0"/>
          <a:chExt cx="0" cy="0"/>
        </a:xfrm>
      </p:grpSpPr>
      <p:sp>
        <p:nvSpPr>
          <p:cNvPr id="22" name="Google Shape;22;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3"/>
          <p:cNvSpPr/>
          <p:nvPr>
            <p:ph idx="2" type="pic"/>
          </p:nvPr>
        </p:nvSpPr>
        <p:spPr>
          <a:xfrm>
            <a:off x="-1" y="0"/>
            <a:ext cx="91440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사용자 지정 레이아웃">
  <p:cSld name="2_사용자 지정 레이아웃">
    <p:spTree>
      <p:nvGrpSpPr>
        <p:cNvPr id="26" name="Shape 26"/>
        <p:cNvGrpSpPr/>
        <p:nvPr/>
      </p:nvGrpSpPr>
      <p:grpSpPr>
        <a:xfrm>
          <a:off x="0" y="0"/>
          <a:ext cx="0" cy="0"/>
          <a:chOff x="0" y="0"/>
          <a:chExt cx="0" cy="0"/>
        </a:xfrm>
      </p:grpSpPr>
      <p:sp>
        <p:nvSpPr>
          <p:cNvPr id="27" name="Google Shape;27;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p:nvPr>
            <p:ph idx="2" type="pic"/>
          </p:nvPr>
        </p:nvSpPr>
        <p:spPr>
          <a:xfrm>
            <a:off x="5105098" y="0"/>
            <a:ext cx="3186600" cy="4307700"/>
          </a:xfrm>
          <a:prstGeom prst="round2SameRect">
            <a:avLst>
              <a:gd fmla="val 0" name="adj1"/>
              <a:gd fmla="val 50000" name="adj2"/>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31" name="Shape 31"/>
        <p:cNvGrpSpPr/>
        <p:nvPr/>
      </p:nvGrpSpPr>
      <p:grpSpPr>
        <a:xfrm>
          <a:off x="0" y="0"/>
          <a:ext cx="0" cy="0"/>
          <a:chOff x="0" y="0"/>
          <a:chExt cx="0" cy="0"/>
        </a:xfrm>
      </p:grpSpPr>
      <p:sp>
        <p:nvSpPr>
          <p:cNvPr id="32" name="Google Shape;32;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5"/>
          <p:cNvSpPr/>
          <p:nvPr>
            <p:ph idx="2" type="pic"/>
          </p:nvPr>
        </p:nvSpPr>
        <p:spPr>
          <a:xfrm>
            <a:off x="546497" y="0"/>
            <a:ext cx="8051100" cy="2571900"/>
          </a:xfrm>
          <a:prstGeom prst="round2SameRect">
            <a:avLst>
              <a:gd fmla="val 0" name="adj1"/>
              <a:gd fmla="val 50000" name="adj2"/>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showMasterSp="0">
  <p:cSld name="3_사용자 지정 레이아웃">
    <p:spTree>
      <p:nvGrpSpPr>
        <p:cNvPr id="36" name="Shape 36"/>
        <p:cNvGrpSpPr/>
        <p:nvPr/>
      </p:nvGrpSpPr>
      <p:grpSpPr>
        <a:xfrm>
          <a:off x="0" y="0"/>
          <a:ext cx="0" cy="0"/>
          <a:chOff x="0" y="0"/>
          <a:chExt cx="0" cy="0"/>
        </a:xfrm>
      </p:grpSpPr>
      <p:sp>
        <p:nvSpPr>
          <p:cNvPr id="37" name="Google Shape;37;p6"/>
          <p:cNvSpPr/>
          <p:nvPr/>
        </p:nvSpPr>
        <p:spPr>
          <a:xfrm>
            <a:off x="400806" y="328062"/>
            <a:ext cx="194700" cy="1947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 name="Google Shape;38;p6"/>
          <p:cNvSpPr txBox="1"/>
          <p:nvPr>
            <p:ph idx="1" type="body"/>
          </p:nvPr>
        </p:nvSpPr>
        <p:spPr>
          <a:xfrm>
            <a:off x="450057" y="1428749"/>
            <a:ext cx="8244000" cy="3250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rgbClr val="3F3F3F"/>
              </a:buClr>
              <a:buSzPts val="1200"/>
              <a:buNone/>
              <a:defRPr b="0" i="0" sz="1200">
                <a:solidFill>
                  <a:srgbClr val="3F3F3F"/>
                </a:solidFill>
                <a:latin typeface="Calibri"/>
                <a:ea typeface="Calibri"/>
                <a:cs typeface="Calibri"/>
                <a:sym typeface="Calibri"/>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type="title"/>
          </p:nvPr>
        </p:nvSpPr>
        <p:spPr>
          <a:xfrm>
            <a:off x="450056" y="228600"/>
            <a:ext cx="8172600" cy="677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accent2"/>
              </a:buClr>
              <a:buSzPts val="3400"/>
              <a:buFont typeface="Overpass ExtraBold"/>
              <a:buNone/>
              <a:defRPr b="0" sz="3400">
                <a:solidFill>
                  <a:schemeClr val="accent2"/>
                </a:solidFill>
                <a:latin typeface="Overpass ExtraBold"/>
                <a:ea typeface="Overpass ExtraBold"/>
                <a:cs typeface="Overpass ExtraBold"/>
                <a:sym typeface="Overpass ExtraBold"/>
              </a:defRPr>
            </a:lvl1pPr>
            <a:lvl2pPr lvl="1">
              <a:spcBef>
                <a:spcPts val="2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 name="Google Shape;40;p6"/>
          <p:cNvSpPr/>
          <p:nvPr/>
        </p:nvSpPr>
        <p:spPr>
          <a:xfrm>
            <a:off x="0" y="976026"/>
            <a:ext cx="9144000" cy="2439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41" name="Shape 41"/>
        <p:cNvGrpSpPr/>
        <p:nvPr/>
      </p:nvGrpSpPr>
      <p:grpSpPr>
        <a:xfrm>
          <a:off x="0" y="0"/>
          <a:ext cx="0" cy="0"/>
          <a:chOff x="0" y="0"/>
          <a:chExt cx="0" cy="0"/>
        </a:xfrm>
      </p:grpSpPr>
      <p:sp>
        <p:nvSpPr>
          <p:cNvPr id="42" name="Google Shape;42;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7"/>
          <p:cNvSpPr/>
          <p:nvPr>
            <p:ph idx="2" type="pic"/>
          </p:nvPr>
        </p:nvSpPr>
        <p:spPr>
          <a:xfrm>
            <a:off x="-1"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Overpass ExtraBold"/>
              <a:buNone/>
              <a:defRPr b="0" i="0" sz="3300" u="none" cap="none" strike="noStrike">
                <a:solidFill>
                  <a:schemeClr val="dk1"/>
                </a:solidFill>
                <a:latin typeface="Overpass ExtraBold"/>
                <a:ea typeface="Overpass ExtraBold"/>
                <a:cs typeface="Overpass ExtraBold"/>
                <a:sym typeface="Overpass Extra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hyperlink" Target="https://www.kaggle.com/datasets/dgomonov/new-york-city-airbnb-open-data"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p:nvPr/>
        </p:nvSpPr>
        <p:spPr>
          <a:xfrm>
            <a:off x="0" y="3219960"/>
            <a:ext cx="9144000" cy="1259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2" name="Google Shape;52;p8"/>
          <p:cNvSpPr/>
          <p:nvPr/>
        </p:nvSpPr>
        <p:spPr>
          <a:xfrm>
            <a:off x="539420" y="285750"/>
            <a:ext cx="3567300" cy="4857600"/>
          </a:xfrm>
          <a:prstGeom prst="round2SameRect">
            <a:avLst>
              <a:gd fmla="val 50000" name="adj1"/>
              <a:gd fmla="val 0" name="adj2"/>
            </a:avLst>
          </a:prstGeom>
          <a:solidFill>
            <a:schemeClr val="accent2">
              <a:alpha val="31764"/>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 name="Google Shape;53;p8"/>
          <p:cNvSpPr/>
          <p:nvPr/>
        </p:nvSpPr>
        <p:spPr>
          <a:xfrm>
            <a:off x="4411197" y="851692"/>
            <a:ext cx="750300" cy="750300"/>
          </a:xfrm>
          <a:prstGeom prst="ellipse">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야외, 타워 블록, 건물, 구름이(가) 표시된 사진&#10;&#10;자동 생성된 설명" id="54" name="Google Shape;54;p8"/>
          <p:cNvPicPr preferRelativeResize="0"/>
          <p:nvPr>
            <p:ph idx="2" type="pic"/>
          </p:nvPr>
        </p:nvPicPr>
        <p:blipFill rotWithShape="1">
          <a:blip r:embed="rId3">
            <a:alphaModFix/>
          </a:blip>
          <a:srcRect b="1842" l="0" r="0" t="1843"/>
          <a:stretch/>
        </p:blipFill>
        <p:spPr>
          <a:xfrm>
            <a:off x="700087" y="343968"/>
            <a:ext cx="3550500" cy="4799400"/>
          </a:xfrm>
          <a:prstGeom prst="round2SameRect">
            <a:avLst>
              <a:gd fmla="val 50000" name="adj1"/>
              <a:gd fmla="val 0" name="adj2"/>
            </a:avLst>
          </a:prstGeom>
          <a:noFill/>
          <a:ln>
            <a:noFill/>
          </a:ln>
        </p:spPr>
      </p:pic>
      <p:sp>
        <p:nvSpPr>
          <p:cNvPr id="55" name="Google Shape;55;p8"/>
          <p:cNvSpPr txBox="1"/>
          <p:nvPr>
            <p:ph type="title"/>
          </p:nvPr>
        </p:nvSpPr>
        <p:spPr>
          <a:xfrm>
            <a:off x="4732425" y="449653"/>
            <a:ext cx="3922200" cy="2435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accent2"/>
              </a:buClr>
              <a:buSzPts val="6600"/>
              <a:buFont typeface="Overpass ExtraBold"/>
              <a:buNone/>
            </a:pPr>
            <a:r>
              <a:rPr lang="en-US" sz="5500"/>
              <a:t>Airbnb’s in New York City</a:t>
            </a:r>
            <a:endParaRPr sz="5500"/>
          </a:p>
        </p:txBody>
      </p:sp>
      <p:sp>
        <p:nvSpPr>
          <p:cNvPr id="56" name="Google Shape;56;p8"/>
          <p:cNvSpPr/>
          <p:nvPr/>
        </p:nvSpPr>
        <p:spPr>
          <a:xfrm>
            <a:off x="4772025" y="3255065"/>
            <a:ext cx="3843000" cy="1150200"/>
          </a:xfrm>
          <a:prstGeom prst="rect">
            <a:avLst/>
          </a:prstGeom>
          <a:noFill/>
          <a:ln>
            <a:noFill/>
          </a:ln>
        </p:spPr>
        <p:txBody>
          <a:bodyPr anchorCtr="0" anchor="ctr" bIns="0" lIns="81000" spcFirstLastPara="1" rIns="81000" wrap="square" tIns="0">
            <a:noAutofit/>
          </a:bodyPr>
          <a:lstStyle/>
          <a:p>
            <a:pPr indent="0" lvl="0" marL="0" marR="0" rtl="0" algn="just">
              <a:spcBef>
                <a:spcPts val="0"/>
              </a:spcBef>
              <a:spcAft>
                <a:spcPts val="0"/>
              </a:spcAft>
              <a:buNone/>
            </a:pPr>
            <a:r>
              <a:rPr lang="en-US" sz="2100">
                <a:solidFill>
                  <a:schemeClr val="lt1"/>
                </a:solidFill>
                <a:latin typeface="Calibri"/>
                <a:ea typeface="Calibri"/>
                <a:cs typeface="Calibri"/>
                <a:sym typeface="Calibri"/>
              </a:rPr>
              <a:t>PRESENTER: ROY JOANNIDES</a:t>
            </a:r>
            <a:endParaRPr sz="21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100">
                <a:solidFill>
                  <a:schemeClr val="lt1"/>
                </a:solidFill>
                <a:latin typeface="Calibri"/>
                <a:ea typeface="Calibri"/>
                <a:cs typeface="Calibri"/>
                <a:sym typeface="Calibri"/>
              </a:rPr>
              <a:t>PROJECT 1</a:t>
            </a:r>
            <a:endParaRPr sz="21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100">
                <a:solidFill>
                  <a:schemeClr val="lt1"/>
                </a:solidFill>
                <a:latin typeface="Calibri"/>
                <a:ea typeface="Calibri"/>
                <a:cs typeface="Calibri"/>
                <a:sym typeface="Calibri"/>
              </a:rPr>
              <a:t>DATE: 8-03-2024</a:t>
            </a:r>
            <a:endParaRPr sz="2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3" name="Shape 153"/>
        <p:cNvGrpSpPr/>
        <p:nvPr/>
      </p:nvGrpSpPr>
      <p:grpSpPr>
        <a:xfrm>
          <a:off x="0" y="0"/>
          <a:ext cx="0" cy="0"/>
          <a:chOff x="0" y="0"/>
          <a:chExt cx="0" cy="0"/>
        </a:xfrm>
      </p:grpSpPr>
      <p:pic>
        <p:nvPicPr>
          <p:cNvPr id="154" name="Google Shape;154;p17"/>
          <p:cNvPicPr preferRelativeResize="0"/>
          <p:nvPr>
            <p:ph idx="2" type="pic"/>
          </p:nvPr>
        </p:nvPicPr>
        <p:blipFill rotWithShape="1">
          <a:blip r:embed="rId3">
            <a:alphaModFix/>
          </a:blip>
          <a:srcRect b="0" l="0" r="0" t="0"/>
          <a:stretch/>
        </p:blipFill>
        <p:spPr>
          <a:xfrm>
            <a:off x="546500" y="69400"/>
            <a:ext cx="8051100" cy="4346700"/>
          </a:xfrm>
          <a:prstGeom prst="round2SameRect">
            <a:avLst>
              <a:gd fmla="val 0" name="adj1"/>
              <a:gd fmla="val 2319" name="adj2"/>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55" name="Google Shape;155;p17"/>
          <p:cNvSpPr txBox="1"/>
          <p:nvPr/>
        </p:nvSpPr>
        <p:spPr>
          <a:xfrm flipH="1">
            <a:off x="71749" y="4641425"/>
            <a:ext cx="91440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600">
                <a:solidFill>
                  <a:schemeClr val="lt1"/>
                </a:solidFill>
                <a:latin typeface="Overpass ExtraBold"/>
                <a:ea typeface="Overpass ExtraBold"/>
                <a:cs typeface="Overpass ExtraBold"/>
                <a:sym typeface="Overpass ExtraBold"/>
              </a:rPr>
              <a:t>H1: The neighborhood group significantly influences the price of Airbnb listings</a:t>
            </a:r>
            <a:endParaRPr sz="1600">
              <a:solidFill>
                <a:schemeClr val="lt1"/>
              </a:solidFill>
              <a:latin typeface="Overpass ExtraBold"/>
              <a:ea typeface="Overpass ExtraBold"/>
              <a:cs typeface="Overpass ExtraBold"/>
              <a:sym typeface="Overpass ExtraBold"/>
            </a:endParaRPr>
          </a:p>
        </p:txBody>
      </p:sp>
      <p:sp>
        <p:nvSpPr>
          <p:cNvPr id="156" name="Google Shape;156;p17"/>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61" name="Shape 161"/>
        <p:cNvGrpSpPr/>
        <p:nvPr/>
      </p:nvGrpSpPr>
      <p:grpSpPr>
        <a:xfrm>
          <a:off x="0" y="0"/>
          <a:ext cx="0" cy="0"/>
          <a:chOff x="0" y="0"/>
          <a:chExt cx="0" cy="0"/>
        </a:xfrm>
      </p:grpSpPr>
      <p:pic>
        <p:nvPicPr>
          <p:cNvPr id="162" name="Google Shape;162;p18"/>
          <p:cNvPicPr preferRelativeResize="0"/>
          <p:nvPr>
            <p:ph idx="2" type="pic"/>
          </p:nvPr>
        </p:nvPicPr>
        <p:blipFill rotWithShape="1">
          <a:blip r:embed="rId3">
            <a:alphaModFix/>
          </a:blip>
          <a:srcRect b="0" l="0" r="0" t="0"/>
          <a:stretch/>
        </p:blipFill>
        <p:spPr>
          <a:xfrm>
            <a:off x="546500" y="69400"/>
            <a:ext cx="8051100" cy="4346700"/>
          </a:xfrm>
          <a:prstGeom prst="round2SameRect">
            <a:avLst>
              <a:gd fmla="val 0" name="adj1"/>
              <a:gd fmla="val 3026" name="adj2"/>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63" name="Google Shape;163;p18"/>
          <p:cNvSpPr txBox="1"/>
          <p:nvPr/>
        </p:nvSpPr>
        <p:spPr>
          <a:xfrm flipH="1">
            <a:off x="71749" y="4641425"/>
            <a:ext cx="91440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600">
                <a:solidFill>
                  <a:schemeClr val="lt1"/>
                </a:solidFill>
                <a:latin typeface="Overpass ExtraBold"/>
                <a:ea typeface="Overpass ExtraBold"/>
                <a:cs typeface="Overpass ExtraBold"/>
                <a:sym typeface="Overpass ExtraBold"/>
              </a:rPr>
              <a:t>H2: Particular room types are more popular and demand higher prices.</a:t>
            </a:r>
            <a:endParaRPr sz="1600">
              <a:solidFill>
                <a:schemeClr val="lt1"/>
              </a:solidFill>
              <a:latin typeface="Overpass ExtraBold"/>
              <a:ea typeface="Overpass ExtraBold"/>
              <a:cs typeface="Overpass ExtraBold"/>
              <a:sym typeface="Overpass ExtraBold"/>
            </a:endParaRPr>
          </a:p>
        </p:txBody>
      </p:sp>
      <p:sp>
        <p:nvSpPr>
          <p:cNvPr id="164" name="Google Shape;164;p18"/>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69" name="Shape 169"/>
        <p:cNvGrpSpPr/>
        <p:nvPr/>
      </p:nvGrpSpPr>
      <p:grpSpPr>
        <a:xfrm>
          <a:off x="0" y="0"/>
          <a:ext cx="0" cy="0"/>
          <a:chOff x="0" y="0"/>
          <a:chExt cx="0" cy="0"/>
        </a:xfrm>
      </p:grpSpPr>
      <p:pic>
        <p:nvPicPr>
          <p:cNvPr id="170" name="Google Shape;170;p19"/>
          <p:cNvPicPr preferRelativeResize="0"/>
          <p:nvPr>
            <p:ph idx="2" type="pic"/>
          </p:nvPr>
        </p:nvPicPr>
        <p:blipFill rotWithShape="1">
          <a:blip r:embed="rId3">
            <a:alphaModFix/>
          </a:blip>
          <a:srcRect b="0" l="0" r="0" t="0"/>
          <a:stretch/>
        </p:blipFill>
        <p:spPr>
          <a:xfrm>
            <a:off x="546500" y="69400"/>
            <a:ext cx="8051100" cy="4346700"/>
          </a:xfrm>
          <a:prstGeom prst="round2SameRect">
            <a:avLst>
              <a:gd fmla="val 0" name="adj1"/>
              <a:gd fmla="val 3026" name="adj2"/>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71" name="Google Shape;171;p19"/>
          <p:cNvSpPr txBox="1"/>
          <p:nvPr/>
        </p:nvSpPr>
        <p:spPr>
          <a:xfrm flipH="1">
            <a:off x="71749" y="4641425"/>
            <a:ext cx="9144000" cy="492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600">
                <a:solidFill>
                  <a:schemeClr val="lt1"/>
                </a:solidFill>
                <a:latin typeface="Overpass ExtraBold"/>
                <a:ea typeface="Overpass ExtraBold"/>
                <a:cs typeface="Overpass ExtraBold"/>
                <a:sym typeface="Overpass ExtraBold"/>
              </a:rPr>
              <a:t>H3: Having higher listings has a positive correlation with a higher host popularity index (number of reviews).</a:t>
            </a:r>
            <a:endParaRPr sz="1600">
              <a:solidFill>
                <a:schemeClr val="lt1"/>
              </a:solidFill>
              <a:latin typeface="Overpass ExtraBold"/>
              <a:ea typeface="Overpass ExtraBold"/>
              <a:cs typeface="Overpass ExtraBold"/>
              <a:sym typeface="Overpass ExtraBold"/>
            </a:endParaRPr>
          </a:p>
        </p:txBody>
      </p:sp>
      <p:sp>
        <p:nvSpPr>
          <p:cNvPr id="172" name="Google Shape;172;p19"/>
          <p:cNvSpPr/>
          <p:nvPr/>
        </p:nvSpPr>
        <p:spPr>
          <a:xfrm>
            <a:off x="0" y="4899593"/>
            <a:ext cx="9144000" cy="24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600">
              <a:solidFill>
                <a:schemeClr val="lt1"/>
              </a:solidFill>
              <a:latin typeface="Overpass ExtraBold"/>
              <a:ea typeface="Overpass ExtraBold"/>
              <a:cs typeface="Overpass ExtraBold"/>
              <a:sym typeface="Overpass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7" name="Shape 177"/>
        <p:cNvGrpSpPr/>
        <p:nvPr/>
      </p:nvGrpSpPr>
      <p:grpSpPr>
        <a:xfrm>
          <a:off x="0" y="0"/>
          <a:ext cx="0" cy="0"/>
          <a:chOff x="0" y="0"/>
          <a:chExt cx="0" cy="0"/>
        </a:xfrm>
      </p:grpSpPr>
      <p:pic>
        <p:nvPicPr>
          <p:cNvPr id="178" name="Google Shape;178;p20"/>
          <p:cNvPicPr preferRelativeResize="0"/>
          <p:nvPr>
            <p:ph idx="2" type="pic"/>
          </p:nvPr>
        </p:nvPicPr>
        <p:blipFill rotWithShape="1">
          <a:blip r:embed="rId3">
            <a:alphaModFix/>
          </a:blip>
          <a:srcRect b="0" l="1219" r="1209" t="0"/>
          <a:stretch/>
        </p:blipFill>
        <p:spPr>
          <a:xfrm>
            <a:off x="546500" y="69400"/>
            <a:ext cx="8051100" cy="4346700"/>
          </a:xfrm>
          <a:prstGeom prst="round2SameRect">
            <a:avLst>
              <a:gd fmla="val 0" name="adj1"/>
              <a:gd fmla="val 3026" name="adj2"/>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79" name="Google Shape;179;p20"/>
          <p:cNvSpPr txBox="1"/>
          <p:nvPr/>
        </p:nvSpPr>
        <p:spPr>
          <a:xfrm flipH="1">
            <a:off x="71749" y="4641425"/>
            <a:ext cx="9144000" cy="492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600">
                <a:solidFill>
                  <a:schemeClr val="lt1"/>
                </a:solidFill>
                <a:latin typeface="Overpass ExtraBold"/>
                <a:ea typeface="Overpass ExtraBold"/>
                <a:cs typeface="Overpass ExtraBold"/>
                <a:sym typeface="Overpass ExtraBold"/>
              </a:rPr>
              <a:t>H3: Having higher listings has a positive correlation with a higher host popularity index (number of reviews).</a:t>
            </a:r>
            <a:endParaRPr sz="1600">
              <a:solidFill>
                <a:schemeClr val="lt1"/>
              </a:solidFill>
              <a:latin typeface="Overpass ExtraBold"/>
              <a:ea typeface="Overpass ExtraBold"/>
              <a:cs typeface="Overpass ExtraBold"/>
              <a:sym typeface="Overpass ExtraBold"/>
            </a:endParaRPr>
          </a:p>
        </p:txBody>
      </p:sp>
      <p:sp>
        <p:nvSpPr>
          <p:cNvPr id="180" name="Google Shape;180;p20"/>
          <p:cNvSpPr/>
          <p:nvPr/>
        </p:nvSpPr>
        <p:spPr>
          <a:xfrm>
            <a:off x="0" y="4899593"/>
            <a:ext cx="9144000" cy="24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600">
              <a:solidFill>
                <a:schemeClr val="lt1"/>
              </a:solidFill>
              <a:latin typeface="Overpass ExtraBold"/>
              <a:ea typeface="Overpass ExtraBold"/>
              <a:cs typeface="Overpass ExtraBold"/>
              <a:sym typeface="Overpass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1"/>
          <p:cNvPicPr preferRelativeResize="0"/>
          <p:nvPr>
            <p:ph idx="2" type="pic"/>
          </p:nvPr>
        </p:nvPicPr>
        <p:blipFill rotWithShape="1">
          <a:blip r:embed="rId3">
            <a:alphaModFix/>
          </a:blip>
          <a:srcRect b="0" l="25294" r="25294" t="0"/>
          <a:stretch/>
        </p:blipFill>
        <p:spPr>
          <a:xfrm>
            <a:off x="5105098" y="0"/>
            <a:ext cx="3186600" cy="4307700"/>
          </a:xfrm>
          <a:prstGeom prst="round2SameRect">
            <a:avLst>
              <a:gd fmla="val 0" name="adj1"/>
              <a:gd fmla="val 50000" name="adj2"/>
            </a:avLst>
          </a:prstGeom>
          <a:noFill/>
          <a:ln>
            <a:noFill/>
          </a:ln>
        </p:spPr>
      </p:pic>
      <p:sp>
        <p:nvSpPr>
          <p:cNvPr id="187" name="Google Shape;187;p21"/>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21"/>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US" sz="2500">
                <a:solidFill>
                  <a:schemeClr val="accent1"/>
                </a:solidFill>
                <a:latin typeface="Overpass ExtraBold"/>
                <a:ea typeface="Overpass ExtraBold"/>
                <a:cs typeface="Overpass ExtraBold"/>
                <a:sym typeface="Overpass ExtraBold"/>
              </a:rPr>
              <a:t>Major Obstacle</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189" name="Google Shape;189;p21"/>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0" name="Google Shape;190;p21"/>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1" name="Google Shape;191;p21"/>
          <p:cNvSpPr txBox="1"/>
          <p:nvPr/>
        </p:nvSpPr>
        <p:spPr>
          <a:xfrm>
            <a:off x="251400" y="903575"/>
            <a:ext cx="4496100" cy="29025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For further analysis, it would have been nice to have additional columns such as a customer review column scored by a likert scale system (for eg: 0-5) for each listing.</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This would have for example facilitated bivariate analysis on the satisfaction of customers for each listing.</a:t>
            </a:r>
            <a:endParaRPr sz="1450">
              <a:solidFill>
                <a:srgbClr val="373D49"/>
              </a:solidFill>
              <a:highlight>
                <a:srgbClr val="FFFFFF"/>
              </a:highlight>
              <a:latin typeface="Georgia"/>
              <a:ea typeface="Georgia"/>
              <a:cs typeface="Georgia"/>
              <a:sym typeface="Georgia"/>
            </a:endParaRPr>
          </a:p>
          <a:p>
            <a:pPr indent="0" lvl="0" marL="0" rtl="0" algn="l">
              <a:lnSpc>
                <a:spcPct val="150000"/>
              </a:lnSpc>
              <a:spcBef>
                <a:spcPts val="1000"/>
              </a:spcBef>
              <a:spcAft>
                <a:spcPts val="0"/>
              </a:spcAft>
              <a:buNone/>
            </a:pPr>
            <a:r>
              <a:t/>
            </a:r>
            <a:endParaRPr sz="1650">
              <a:solidFill>
                <a:srgbClr val="373D49"/>
              </a:solidFill>
              <a:highlight>
                <a:srgbClr val="FFFFFF"/>
              </a:highlight>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2"/>
          <p:cNvPicPr preferRelativeResize="0"/>
          <p:nvPr>
            <p:ph idx="2" type="pic"/>
          </p:nvPr>
        </p:nvPicPr>
        <p:blipFill rotWithShape="1">
          <a:blip r:embed="rId3">
            <a:alphaModFix/>
          </a:blip>
          <a:srcRect b="0" l="25343" r="25339" t="0"/>
          <a:stretch/>
        </p:blipFill>
        <p:spPr>
          <a:xfrm>
            <a:off x="5105098" y="0"/>
            <a:ext cx="3186600" cy="4307700"/>
          </a:xfrm>
          <a:prstGeom prst="round2SameRect">
            <a:avLst>
              <a:gd fmla="val 0" name="adj1"/>
              <a:gd fmla="val 50000" name="adj2"/>
            </a:avLst>
          </a:prstGeom>
          <a:noFill/>
          <a:ln>
            <a:noFill/>
          </a:ln>
        </p:spPr>
      </p:pic>
      <p:sp>
        <p:nvSpPr>
          <p:cNvPr id="198" name="Google Shape;198;p22"/>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9" name="Google Shape;199;p22"/>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US" sz="2500">
                <a:solidFill>
                  <a:schemeClr val="accent1"/>
                </a:solidFill>
                <a:latin typeface="Overpass ExtraBold"/>
                <a:ea typeface="Overpass ExtraBold"/>
                <a:cs typeface="Overpass ExtraBold"/>
                <a:sym typeface="Overpass ExtraBold"/>
              </a:rPr>
              <a:t>Conclusions</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200" name="Google Shape;200;p22"/>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1" name="Google Shape;201;p22"/>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2" name="Google Shape;202;p22"/>
          <p:cNvSpPr txBox="1"/>
          <p:nvPr/>
        </p:nvSpPr>
        <p:spPr>
          <a:xfrm>
            <a:off x="251400" y="903575"/>
            <a:ext cx="4496100" cy="35388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Neighborhood groups indeed have a notable impact on listing numbers and prices</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Certain room types are more popular, and they often attract higher prices</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There is no strong linear relationship between the number of host listings and the total number of reviews. Hosts with more listings do not necessarily receive more reviews, or vice versa.</a:t>
            </a:r>
            <a:endParaRPr sz="1650">
              <a:solidFill>
                <a:srgbClr val="373D49"/>
              </a:solidFill>
              <a:highlight>
                <a:srgbClr val="FFFFFF"/>
              </a:highlight>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3"/>
          <p:cNvPicPr preferRelativeResize="0"/>
          <p:nvPr>
            <p:ph idx="2" type="pic"/>
          </p:nvPr>
        </p:nvPicPr>
        <p:blipFill rotWithShape="1">
          <a:blip r:embed="rId3">
            <a:alphaModFix/>
          </a:blip>
          <a:srcRect b="0" l="25420" r="25420" t="0"/>
          <a:stretch/>
        </p:blipFill>
        <p:spPr>
          <a:xfrm>
            <a:off x="5105098" y="0"/>
            <a:ext cx="3186600" cy="4307700"/>
          </a:xfrm>
          <a:prstGeom prst="round2SameRect">
            <a:avLst>
              <a:gd fmla="val 0" name="adj1"/>
              <a:gd fmla="val 50000" name="adj2"/>
            </a:avLst>
          </a:prstGeom>
          <a:noFill/>
          <a:ln>
            <a:noFill/>
          </a:ln>
        </p:spPr>
      </p:pic>
      <p:sp>
        <p:nvSpPr>
          <p:cNvPr id="209" name="Google Shape;209;p23"/>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0" name="Google Shape;210;p23"/>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US" sz="2500">
                <a:solidFill>
                  <a:schemeClr val="accent1"/>
                </a:solidFill>
                <a:latin typeface="Overpass ExtraBold"/>
                <a:ea typeface="Overpass ExtraBold"/>
                <a:cs typeface="Overpass ExtraBold"/>
                <a:sym typeface="Overpass ExtraBold"/>
              </a:rPr>
              <a:t>Conclusions</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211" name="Google Shape;211;p23"/>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2" name="Google Shape;212;p23"/>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3" name="Google Shape;213;p23"/>
          <p:cNvSpPr txBox="1"/>
          <p:nvPr/>
        </p:nvSpPr>
        <p:spPr>
          <a:xfrm>
            <a:off x="114700" y="903575"/>
            <a:ext cx="4825500" cy="4052400"/>
          </a:xfrm>
          <a:prstGeom prst="rect">
            <a:avLst/>
          </a:prstGeom>
          <a:noFill/>
          <a:ln>
            <a:noFill/>
          </a:ln>
        </p:spPr>
        <p:txBody>
          <a:bodyPr anchorCtr="0" anchor="t" bIns="91425" lIns="91425" spcFirstLastPara="1" rIns="91425" wrap="square" tIns="91425">
            <a:spAutoFit/>
          </a:bodyPr>
          <a:lstStyle/>
          <a:p>
            <a:pPr indent="-320675" lvl="0" marL="457200" marR="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Identify and promote popular room types to attract more guests and increase overall occupancy which translates into revenue</a:t>
            </a:r>
            <a:endParaRPr sz="1450">
              <a:solidFill>
                <a:srgbClr val="373D49"/>
              </a:solidFill>
              <a:highlight>
                <a:srgbClr val="FFFFFF"/>
              </a:highlight>
              <a:latin typeface="Georgia"/>
              <a:ea typeface="Georgia"/>
              <a:cs typeface="Georgia"/>
              <a:sym typeface="Georgia"/>
            </a:endParaRPr>
          </a:p>
          <a:p>
            <a:pPr indent="0" lvl="0" marL="457200" marR="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marR="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I</a:t>
            </a:r>
            <a:r>
              <a:rPr lang="en-US" sz="1450">
                <a:solidFill>
                  <a:srgbClr val="373D49"/>
                </a:solidFill>
                <a:highlight>
                  <a:srgbClr val="FFFFFF"/>
                </a:highlight>
                <a:latin typeface="Georgia"/>
                <a:ea typeface="Georgia"/>
                <a:cs typeface="Georgia"/>
                <a:sym typeface="Georgia"/>
              </a:rPr>
              <a:t>dentify and promote listings in low performing geographic clusters (e.g, the Bronx), focusing marketing efforts and optimizing pricing strategies to decentralize population settlement across the city</a:t>
            </a:r>
            <a:endParaRPr sz="1450">
              <a:solidFill>
                <a:srgbClr val="373D49"/>
              </a:solidFill>
              <a:highlight>
                <a:srgbClr val="FFFFFF"/>
              </a:highlight>
              <a:latin typeface="Georgia"/>
              <a:ea typeface="Georgia"/>
              <a:cs typeface="Georgia"/>
              <a:sym typeface="Georgia"/>
            </a:endParaRPr>
          </a:p>
          <a:p>
            <a:pPr indent="0" lvl="0" marL="457200" marR="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Optimize listing promotion strategies to enhance the visibility and popularity of diverse hosts, irrespective of the number of listings</a:t>
            </a:r>
            <a:endParaRPr sz="1650">
              <a:solidFill>
                <a:srgbClr val="373D49"/>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4"/>
          <p:cNvPicPr preferRelativeResize="0"/>
          <p:nvPr>
            <p:ph idx="2" type="pic"/>
          </p:nvPr>
        </p:nvPicPr>
        <p:blipFill rotWithShape="1">
          <a:blip r:embed="rId3">
            <a:alphaModFix/>
          </a:blip>
          <a:srcRect b="7581" l="0" r="0" t="7581"/>
          <a:stretch/>
        </p:blipFill>
        <p:spPr>
          <a:xfrm>
            <a:off x="-1" y="0"/>
            <a:ext cx="9144000" cy="5143499"/>
          </a:xfrm>
          <a:prstGeom prst="rect">
            <a:avLst/>
          </a:prstGeom>
          <a:noFill/>
          <a:ln>
            <a:noFill/>
          </a:ln>
        </p:spPr>
      </p:pic>
      <p:sp>
        <p:nvSpPr>
          <p:cNvPr id="220" name="Google Shape;220;p24"/>
          <p:cNvSpPr/>
          <p:nvPr/>
        </p:nvSpPr>
        <p:spPr>
          <a:xfrm>
            <a:off x="629946" y="971550"/>
            <a:ext cx="3313500" cy="4172100"/>
          </a:xfrm>
          <a:prstGeom prst="round2SameRect">
            <a:avLst>
              <a:gd fmla="val 50000" name="adj1"/>
              <a:gd fmla="val 0" name="adj2"/>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 name="Google Shape;221;p24"/>
          <p:cNvSpPr txBox="1"/>
          <p:nvPr/>
        </p:nvSpPr>
        <p:spPr>
          <a:xfrm>
            <a:off x="371751" y="2326142"/>
            <a:ext cx="4100400" cy="18285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lt1"/>
              </a:buClr>
              <a:buSzPts val="6600"/>
              <a:buFont typeface="Overpass ExtraBold"/>
              <a:buNone/>
            </a:pPr>
            <a:r>
              <a:rPr b="0" lang="en-US" sz="6600">
                <a:solidFill>
                  <a:schemeClr val="lt1"/>
                </a:solidFill>
                <a:latin typeface="Overpass ExtraBold"/>
                <a:ea typeface="Overpass ExtraBold"/>
                <a:cs typeface="Overpass ExtraBold"/>
                <a:sym typeface="Overpass ExtraBold"/>
              </a:rPr>
              <a:t>Thank</a:t>
            </a:r>
            <a:br>
              <a:rPr b="0" lang="en-US" sz="6600">
                <a:solidFill>
                  <a:schemeClr val="lt1"/>
                </a:solidFill>
                <a:latin typeface="Overpass ExtraBold"/>
                <a:ea typeface="Overpass ExtraBold"/>
                <a:cs typeface="Overpass ExtraBold"/>
                <a:sym typeface="Overpass ExtraBold"/>
              </a:rPr>
            </a:br>
            <a:r>
              <a:rPr b="0" lang="en-US" sz="6600">
                <a:solidFill>
                  <a:schemeClr val="lt1"/>
                </a:solidFill>
                <a:latin typeface="Overpass ExtraBold"/>
                <a:ea typeface="Overpass ExtraBold"/>
                <a:cs typeface="Overpass ExtraBold"/>
                <a:sym typeface="Overpass ExtraBold"/>
              </a:rPr>
              <a:t>You</a:t>
            </a:r>
            <a:endParaRPr sz="1100"/>
          </a:p>
        </p:txBody>
      </p:sp>
      <p:sp>
        <p:nvSpPr>
          <p:cNvPr id="222" name="Google Shape;222;p24"/>
          <p:cNvSpPr/>
          <p:nvPr/>
        </p:nvSpPr>
        <p:spPr>
          <a:xfrm>
            <a:off x="3797800" y="3863646"/>
            <a:ext cx="291000" cy="291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24"/>
          <p:cNvSpPr/>
          <p:nvPr/>
        </p:nvSpPr>
        <p:spPr>
          <a:xfrm>
            <a:off x="484396" y="1658879"/>
            <a:ext cx="525600" cy="525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9"/>
          <p:cNvPicPr preferRelativeResize="0"/>
          <p:nvPr/>
        </p:nvPicPr>
        <p:blipFill>
          <a:blip r:embed="rId3">
            <a:alphaModFix/>
          </a:blip>
          <a:stretch>
            <a:fillRect/>
          </a:stretch>
        </p:blipFill>
        <p:spPr>
          <a:xfrm>
            <a:off x="0" y="0"/>
            <a:ext cx="8948948" cy="5965975"/>
          </a:xfrm>
          <a:prstGeom prst="rect">
            <a:avLst/>
          </a:prstGeom>
          <a:noFill/>
          <a:ln>
            <a:noFill/>
          </a:ln>
        </p:spPr>
      </p:pic>
      <p:sp>
        <p:nvSpPr>
          <p:cNvPr id="63" name="Google Shape;63;p9"/>
          <p:cNvSpPr/>
          <p:nvPr/>
        </p:nvSpPr>
        <p:spPr>
          <a:xfrm>
            <a:off x="348850" y="177675"/>
            <a:ext cx="8353200" cy="4965900"/>
          </a:xfrm>
          <a:prstGeom prst="snip2DiagRect">
            <a:avLst>
              <a:gd fmla="val 0" name="adj1"/>
              <a:gd fmla="val 16667" name="adj2"/>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4" name="Google Shape;64;p9"/>
          <p:cNvSpPr txBox="1"/>
          <p:nvPr/>
        </p:nvSpPr>
        <p:spPr>
          <a:xfrm>
            <a:off x="1475600" y="492250"/>
            <a:ext cx="6381300" cy="35304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2000"/>
              </a:spcBef>
              <a:spcAft>
                <a:spcPts val="0"/>
              </a:spcAft>
              <a:buNone/>
            </a:pPr>
            <a:r>
              <a:rPr lang="en-US" sz="3300">
                <a:solidFill>
                  <a:schemeClr val="accent2"/>
                </a:solidFill>
                <a:latin typeface="Overpass ExtraBold"/>
                <a:ea typeface="Overpass ExtraBold"/>
                <a:cs typeface="Overpass ExtraBold"/>
                <a:sym typeface="Overpass ExtraBold"/>
              </a:rPr>
              <a:t>PROJECT OUTLINE</a:t>
            </a:r>
            <a:endParaRPr b="1" sz="300">
              <a:solidFill>
                <a:schemeClr val="accent1"/>
              </a:solidFill>
              <a:latin typeface="EB Garamond"/>
              <a:ea typeface="EB Garamond"/>
              <a:cs typeface="EB Garamond"/>
              <a:sym typeface="EB Garamond"/>
            </a:endParaRPr>
          </a:p>
          <a:p>
            <a:pPr indent="-346075" lvl="0" marL="457200" marR="0" rtl="0" algn="l">
              <a:lnSpc>
                <a:spcPct val="200000"/>
              </a:lnSpc>
              <a:spcBef>
                <a:spcPts val="2000"/>
              </a:spcBef>
              <a:spcAft>
                <a:spcPts val="0"/>
              </a:spcAft>
              <a:buClr>
                <a:srgbClr val="373D49"/>
              </a:buClr>
              <a:buSzPts val="1850"/>
              <a:buFont typeface="Georgia"/>
              <a:buChar char="●"/>
            </a:pPr>
            <a:r>
              <a:rPr lang="en-US" sz="1850">
                <a:solidFill>
                  <a:srgbClr val="373D49"/>
                </a:solidFill>
                <a:highlight>
                  <a:srgbClr val="FFFFFF"/>
                </a:highlight>
                <a:latin typeface="Georgia"/>
                <a:ea typeface="Georgia"/>
                <a:cs typeface="Georgia"/>
                <a:sym typeface="Georgia"/>
              </a:rPr>
              <a:t>Project Overview</a:t>
            </a:r>
            <a:endParaRPr sz="1850">
              <a:solidFill>
                <a:srgbClr val="373D49"/>
              </a:solidFill>
              <a:highlight>
                <a:srgbClr val="FFFFFF"/>
              </a:highlight>
              <a:latin typeface="Georgia"/>
              <a:ea typeface="Georgia"/>
              <a:cs typeface="Georgia"/>
              <a:sym typeface="Georgia"/>
            </a:endParaRPr>
          </a:p>
          <a:p>
            <a:pPr indent="-346075" lvl="0" marL="457200" marR="0" rtl="0" algn="l">
              <a:lnSpc>
                <a:spcPct val="200000"/>
              </a:lnSpc>
              <a:spcBef>
                <a:spcPts val="0"/>
              </a:spcBef>
              <a:spcAft>
                <a:spcPts val="0"/>
              </a:spcAft>
              <a:buClr>
                <a:srgbClr val="373D49"/>
              </a:buClr>
              <a:buSzPts val="1850"/>
              <a:buFont typeface="Georgia"/>
              <a:buChar char="●"/>
            </a:pPr>
            <a:r>
              <a:rPr lang="en-US" sz="1850">
                <a:solidFill>
                  <a:srgbClr val="373D49"/>
                </a:solidFill>
                <a:highlight>
                  <a:srgbClr val="FFFFFF"/>
                </a:highlight>
                <a:latin typeface="Georgia"/>
                <a:ea typeface="Georgia"/>
                <a:cs typeface="Georgia"/>
                <a:sym typeface="Georgia"/>
              </a:rPr>
              <a:t>Data Wrangling and Cleaning</a:t>
            </a:r>
            <a:endParaRPr sz="1850">
              <a:solidFill>
                <a:srgbClr val="373D49"/>
              </a:solidFill>
              <a:highlight>
                <a:srgbClr val="FFFFFF"/>
              </a:highlight>
              <a:latin typeface="Georgia"/>
              <a:ea typeface="Georgia"/>
              <a:cs typeface="Georgia"/>
              <a:sym typeface="Georgia"/>
            </a:endParaRPr>
          </a:p>
          <a:p>
            <a:pPr indent="-346075" lvl="0" marL="457200" marR="0" rtl="0" algn="l">
              <a:lnSpc>
                <a:spcPct val="200000"/>
              </a:lnSpc>
              <a:spcBef>
                <a:spcPts val="0"/>
              </a:spcBef>
              <a:spcAft>
                <a:spcPts val="0"/>
              </a:spcAft>
              <a:buClr>
                <a:srgbClr val="373D49"/>
              </a:buClr>
              <a:buSzPts val="1850"/>
              <a:buFont typeface="Georgia"/>
              <a:buChar char="●"/>
            </a:pPr>
            <a:r>
              <a:rPr lang="en-US" sz="1850">
                <a:solidFill>
                  <a:srgbClr val="373D49"/>
                </a:solidFill>
                <a:highlight>
                  <a:srgbClr val="FFFFFF"/>
                </a:highlight>
                <a:latin typeface="Georgia"/>
                <a:ea typeface="Georgia"/>
                <a:cs typeface="Georgia"/>
                <a:sym typeface="Georgia"/>
              </a:rPr>
              <a:t>Exploratory Data Analysis</a:t>
            </a:r>
            <a:endParaRPr sz="1850">
              <a:solidFill>
                <a:srgbClr val="373D49"/>
              </a:solidFill>
              <a:highlight>
                <a:srgbClr val="FFFFFF"/>
              </a:highlight>
              <a:latin typeface="Georgia"/>
              <a:ea typeface="Georgia"/>
              <a:cs typeface="Georgia"/>
              <a:sym typeface="Georgia"/>
            </a:endParaRPr>
          </a:p>
          <a:p>
            <a:pPr indent="-346075" lvl="0" marL="457200" marR="0" rtl="0" algn="l">
              <a:lnSpc>
                <a:spcPct val="200000"/>
              </a:lnSpc>
              <a:spcBef>
                <a:spcPts val="0"/>
              </a:spcBef>
              <a:spcAft>
                <a:spcPts val="0"/>
              </a:spcAft>
              <a:buClr>
                <a:srgbClr val="373D49"/>
              </a:buClr>
              <a:buSzPts val="1850"/>
              <a:buFont typeface="Georgia"/>
              <a:buChar char="●"/>
            </a:pPr>
            <a:r>
              <a:rPr lang="en-US" sz="1850">
                <a:solidFill>
                  <a:srgbClr val="373D49"/>
                </a:solidFill>
                <a:highlight>
                  <a:srgbClr val="FFFFFF"/>
                </a:highlight>
                <a:latin typeface="Georgia"/>
                <a:ea typeface="Georgia"/>
                <a:cs typeface="Georgia"/>
                <a:sym typeface="Georgia"/>
              </a:rPr>
              <a:t>Major Obstacle</a:t>
            </a:r>
            <a:endParaRPr sz="3500">
              <a:solidFill>
                <a:schemeClr val="accent2"/>
              </a:solidFill>
              <a:latin typeface="Overpass"/>
              <a:ea typeface="Overpass"/>
              <a:cs typeface="Overpass"/>
              <a:sym typeface="Overpass"/>
            </a:endParaRPr>
          </a:p>
          <a:p>
            <a:pPr indent="-346075" lvl="0" marL="457200" marR="0" rtl="0" algn="l">
              <a:lnSpc>
                <a:spcPct val="200000"/>
              </a:lnSpc>
              <a:spcBef>
                <a:spcPts val="0"/>
              </a:spcBef>
              <a:spcAft>
                <a:spcPts val="0"/>
              </a:spcAft>
              <a:buClr>
                <a:srgbClr val="373D49"/>
              </a:buClr>
              <a:buSzPts val="1850"/>
              <a:buFont typeface="Georgia"/>
              <a:buChar char="●"/>
            </a:pPr>
            <a:r>
              <a:rPr lang="en-US" sz="1850">
                <a:solidFill>
                  <a:srgbClr val="373D49"/>
                </a:solidFill>
                <a:highlight>
                  <a:srgbClr val="FFFFFF"/>
                </a:highlight>
                <a:latin typeface="Georgia"/>
                <a:ea typeface="Georgia"/>
                <a:cs typeface="Georgia"/>
                <a:sym typeface="Georgia"/>
              </a:rPr>
              <a:t>Conclusion and Insights </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0"/>
          <p:cNvPicPr preferRelativeResize="0"/>
          <p:nvPr>
            <p:ph idx="2" type="pic"/>
          </p:nvPr>
        </p:nvPicPr>
        <p:blipFill rotWithShape="1">
          <a:blip r:embed="rId3">
            <a:alphaModFix/>
          </a:blip>
          <a:srcRect b="0" l="25420" r="25420" t="0"/>
          <a:stretch/>
        </p:blipFill>
        <p:spPr>
          <a:xfrm>
            <a:off x="5105098" y="0"/>
            <a:ext cx="3186600" cy="4307700"/>
          </a:xfrm>
          <a:prstGeom prst="round2SameRect">
            <a:avLst>
              <a:gd fmla="val 0" name="adj1"/>
              <a:gd fmla="val 50000" name="adj2"/>
            </a:avLst>
          </a:prstGeom>
          <a:noFill/>
          <a:ln>
            <a:noFill/>
          </a:ln>
        </p:spPr>
      </p:pic>
      <p:sp>
        <p:nvSpPr>
          <p:cNvPr id="71" name="Google Shape;71;p10"/>
          <p:cNvSpPr/>
          <p:nvPr/>
        </p:nvSpPr>
        <p:spPr>
          <a:xfrm>
            <a:off x="0" y="4899593"/>
            <a:ext cx="9144000" cy="2439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2" name="Google Shape;72;p10"/>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2500">
                <a:solidFill>
                  <a:schemeClr val="accent1"/>
                </a:solidFill>
                <a:latin typeface="Overpass ExtraBold"/>
                <a:ea typeface="Overpass ExtraBold"/>
                <a:cs typeface="Overpass ExtraBold"/>
                <a:sym typeface="Overpass ExtraBold"/>
              </a:rPr>
              <a:t>Project Overview  </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73" name="Google Shape;73;p10"/>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0"/>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5" name="Google Shape;75;p10"/>
          <p:cNvSpPr txBox="1"/>
          <p:nvPr/>
        </p:nvSpPr>
        <p:spPr>
          <a:xfrm>
            <a:off x="251400" y="903575"/>
            <a:ext cx="4496100" cy="348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50">
                <a:solidFill>
                  <a:srgbClr val="373D49"/>
                </a:solidFill>
                <a:highlight>
                  <a:srgbClr val="FFFFFF"/>
                </a:highlight>
                <a:latin typeface="Georgia"/>
                <a:ea typeface="Georgia"/>
                <a:cs typeface="Georgia"/>
                <a:sym typeface="Georgia"/>
              </a:rPr>
              <a:t>Since 2008, guests and hosts have used Airbnb to expand on traveling possibilities and present more unique, personalized way of experiencing the world. </a:t>
            </a:r>
            <a:endParaRPr sz="16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t/>
            </a:r>
            <a:endParaRPr sz="16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rPr lang="en-US" sz="1650">
                <a:solidFill>
                  <a:srgbClr val="373D49"/>
                </a:solidFill>
                <a:highlight>
                  <a:srgbClr val="FFFFFF"/>
                </a:highlight>
                <a:latin typeface="Georgia"/>
                <a:ea typeface="Georgia"/>
                <a:cs typeface="Georgia"/>
                <a:sym typeface="Georgia"/>
              </a:rPr>
              <a:t>This project aims to analyze the </a:t>
            </a:r>
            <a:r>
              <a:rPr b="1" lang="en-US" sz="1650">
                <a:solidFill>
                  <a:srgbClr val="373D49"/>
                </a:solidFill>
                <a:highlight>
                  <a:srgbClr val="FFFFFF"/>
                </a:highlight>
                <a:latin typeface="Georgia"/>
                <a:ea typeface="Georgia"/>
                <a:cs typeface="Georgia"/>
                <a:sym typeface="Georgia"/>
              </a:rPr>
              <a:t>New York City Airbnb dataset (2019) </a:t>
            </a:r>
            <a:r>
              <a:rPr lang="en-US" sz="1650">
                <a:solidFill>
                  <a:srgbClr val="373D49"/>
                </a:solidFill>
                <a:highlight>
                  <a:srgbClr val="FFFFFF"/>
                </a:highlight>
                <a:latin typeface="Georgia"/>
                <a:ea typeface="Georgia"/>
                <a:cs typeface="Georgia"/>
                <a:sym typeface="Georgia"/>
              </a:rPr>
              <a:t>to uncover insights into listing characteristics, pricing patterns, and host popularity.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1"/>
          <p:cNvPicPr preferRelativeResize="0"/>
          <p:nvPr>
            <p:ph idx="2" type="pic"/>
          </p:nvPr>
        </p:nvPicPr>
        <p:blipFill rotWithShape="1">
          <a:blip r:embed="rId3">
            <a:alphaModFix/>
          </a:blip>
          <a:srcRect b="0" l="25294" r="25294" t="0"/>
          <a:stretch/>
        </p:blipFill>
        <p:spPr>
          <a:xfrm>
            <a:off x="5105098" y="0"/>
            <a:ext cx="3186600" cy="4307700"/>
          </a:xfrm>
          <a:prstGeom prst="round2SameRect">
            <a:avLst>
              <a:gd fmla="val 0" name="adj1"/>
              <a:gd fmla="val 50000" name="adj2"/>
            </a:avLst>
          </a:prstGeom>
          <a:noFill/>
          <a:ln>
            <a:noFill/>
          </a:ln>
        </p:spPr>
      </p:pic>
      <p:sp>
        <p:nvSpPr>
          <p:cNvPr id="82" name="Google Shape;82;p11"/>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3" name="Google Shape;83;p11"/>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2500">
                <a:solidFill>
                  <a:schemeClr val="accent1"/>
                </a:solidFill>
                <a:latin typeface="Overpass ExtraBold"/>
                <a:ea typeface="Overpass ExtraBold"/>
                <a:cs typeface="Overpass ExtraBold"/>
                <a:sym typeface="Overpass ExtraBold"/>
              </a:rPr>
              <a:t>Project Overview  </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84" name="Google Shape;84;p11"/>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5" name="Google Shape;85;p11"/>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6" name="Google Shape;86;p11"/>
          <p:cNvSpPr txBox="1"/>
          <p:nvPr/>
        </p:nvSpPr>
        <p:spPr>
          <a:xfrm>
            <a:off x="251400" y="903575"/>
            <a:ext cx="4496100" cy="325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50">
                <a:solidFill>
                  <a:srgbClr val="373D49"/>
                </a:solidFill>
                <a:highlight>
                  <a:srgbClr val="FFFFFF"/>
                </a:highlight>
                <a:latin typeface="Georgia"/>
                <a:ea typeface="Georgia"/>
                <a:cs typeface="Georgia"/>
                <a:sym typeface="Georgia"/>
              </a:rPr>
              <a:t>Data:</a:t>
            </a:r>
            <a:endParaRPr b="1" sz="1650">
              <a:solidFill>
                <a:srgbClr val="373D49"/>
              </a:solidFill>
              <a:highlight>
                <a:srgbClr val="FFFFFF"/>
              </a:highlight>
              <a:latin typeface="Georgia"/>
              <a:ea typeface="Georgia"/>
              <a:cs typeface="Georgia"/>
              <a:sym typeface="Georgia"/>
            </a:endParaRPr>
          </a:p>
          <a:p>
            <a:pPr indent="-320675" lvl="0" marL="457200" rtl="0" algn="l">
              <a:lnSpc>
                <a:spcPct val="150000"/>
              </a:lnSpc>
              <a:spcBef>
                <a:spcPts val="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dataset is sourced from </a:t>
            </a:r>
            <a:r>
              <a:rPr b="1" lang="en-US" sz="1450">
                <a:solidFill>
                  <a:srgbClr val="373D49"/>
                </a:solidFill>
                <a:highlight>
                  <a:srgbClr val="FFFFFF"/>
                </a:highlight>
                <a:latin typeface="Georgia"/>
                <a:ea typeface="Georgia"/>
                <a:cs typeface="Georgia"/>
                <a:sym typeface="Georgia"/>
              </a:rPr>
              <a:t>Kaggle</a:t>
            </a:r>
            <a:endParaRPr b="1" sz="1450">
              <a:solidFill>
                <a:srgbClr val="373D49"/>
              </a:solidFill>
              <a:highlight>
                <a:srgbClr val="FFFFFF"/>
              </a:highlight>
              <a:latin typeface="Georgia"/>
              <a:ea typeface="Georgia"/>
              <a:cs typeface="Georgia"/>
              <a:sym typeface="Georgia"/>
            </a:endParaRPr>
          </a:p>
          <a:p>
            <a:pPr indent="-320675" lvl="0" marL="457200" rtl="0" algn="l">
              <a:lnSpc>
                <a:spcPct val="150000"/>
              </a:lnSpc>
              <a:spcBef>
                <a:spcPts val="0"/>
              </a:spcBef>
              <a:spcAft>
                <a:spcPts val="0"/>
              </a:spcAft>
              <a:buSzPts val="1450"/>
              <a:buFont typeface="Georgia"/>
              <a:buChar char="●"/>
            </a:pPr>
            <a:r>
              <a:rPr lang="en-US" sz="1450">
                <a:solidFill>
                  <a:srgbClr val="373D49"/>
                </a:solidFill>
                <a:highlight>
                  <a:srgbClr val="FFFFFF"/>
                </a:highlight>
                <a:latin typeface="Georgia"/>
                <a:ea typeface="Georgia"/>
                <a:cs typeface="Georgia"/>
                <a:sym typeface="Georgia"/>
              </a:rPr>
              <a:t>Public dataset from -  </a:t>
            </a:r>
            <a:r>
              <a:rPr lang="en-US" sz="1450" u="sng">
                <a:solidFill>
                  <a:srgbClr val="A0AABF"/>
                </a:solidFill>
                <a:highlight>
                  <a:srgbClr val="FFFFFF"/>
                </a:highlight>
                <a:latin typeface="Georgia"/>
                <a:ea typeface="Georgia"/>
                <a:cs typeface="Georgia"/>
                <a:sym typeface="Georgia"/>
                <a:hlinkClick r:id="rId4">
                  <a:extLst>
                    <a:ext uri="{A12FA001-AC4F-418D-AE19-62706E023703}">
                      <ahyp:hlinkClr val="tx"/>
                    </a:ext>
                  </a:extLst>
                </a:hlinkClick>
              </a:rPr>
              <a:t>website</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data is a mix between </a:t>
            </a:r>
            <a:r>
              <a:rPr b="1" lang="en-US" sz="1450">
                <a:solidFill>
                  <a:srgbClr val="373D49"/>
                </a:solidFill>
                <a:highlight>
                  <a:srgbClr val="FFFFFF"/>
                </a:highlight>
                <a:latin typeface="Georgia"/>
                <a:ea typeface="Georgia"/>
                <a:cs typeface="Georgia"/>
                <a:sym typeface="Georgia"/>
              </a:rPr>
              <a:t>categorical </a:t>
            </a:r>
            <a:r>
              <a:rPr lang="en-US" sz="1450">
                <a:solidFill>
                  <a:srgbClr val="373D49"/>
                </a:solidFill>
                <a:highlight>
                  <a:srgbClr val="FFFFFF"/>
                </a:highlight>
                <a:latin typeface="Georgia"/>
                <a:ea typeface="Georgia"/>
                <a:cs typeface="Georgia"/>
                <a:sym typeface="Georgia"/>
              </a:rPr>
              <a:t>and </a:t>
            </a:r>
            <a:r>
              <a:rPr b="1" lang="en-US" sz="1450">
                <a:solidFill>
                  <a:srgbClr val="373D49"/>
                </a:solidFill>
                <a:highlight>
                  <a:srgbClr val="FFFFFF"/>
                </a:highlight>
                <a:latin typeface="Georgia"/>
                <a:ea typeface="Georgia"/>
                <a:cs typeface="Georgia"/>
                <a:sym typeface="Georgia"/>
              </a:rPr>
              <a:t>numeric </a:t>
            </a:r>
            <a:r>
              <a:rPr lang="en-US" sz="1450">
                <a:solidFill>
                  <a:srgbClr val="373D49"/>
                </a:solidFill>
                <a:highlight>
                  <a:srgbClr val="FFFFFF"/>
                </a:highlight>
                <a:latin typeface="Georgia"/>
                <a:ea typeface="Georgia"/>
                <a:cs typeface="Georgia"/>
                <a:sym typeface="Georgia"/>
              </a:rPr>
              <a:t>values.</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file includes data about hosts, geographical availability, room types and customer review dates</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This dataset has about </a:t>
            </a:r>
            <a:r>
              <a:rPr b="1" lang="en-US" sz="1450">
                <a:solidFill>
                  <a:srgbClr val="373D49"/>
                </a:solidFill>
                <a:highlight>
                  <a:srgbClr val="FFFFFF"/>
                </a:highlight>
                <a:latin typeface="Georgia"/>
                <a:ea typeface="Georgia"/>
                <a:cs typeface="Georgia"/>
                <a:sym typeface="Georgia"/>
              </a:rPr>
              <a:t>48895 </a:t>
            </a:r>
            <a:r>
              <a:rPr lang="en-US" sz="1450">
                <a:solidFill>
                  <a:srgbClr val="373D49"/>
                </a:solidFill>
                <a:highlight>
                  <a:srgbClr val="FFFFFF"/>
                </a:highlight>
                <a:latin typeface="Georgia"/>
                <a:ea typeface="Georgia"/>
                <a:cs typeface="Georgia"/>
                <a:sym typeface="Georgia"/>
              </a:rPr>
              <a:t>entries with </a:t>
            </a:r>
            <a:r>
              <a:rPr b="1" lang="en-US" sz="1450">
                <a:solidFill>
                  <a:srgbClr val="373D49"/>
                </a:solidFill>
                <a:highlight>
                  <a:srgbClr val="FFFFFF"/>
                </a:highlight>
                <a:latin typeface="Georgia"/>
                <a:ea typeface="Georgia"/>
                <a:cs typeface="Georgia"/>
                <a:sym typeface="Georgia"/>
              </a:rPr>
              <a:t>16</a:t>
            </a:r>
            <a:r>
              <a:rPr lang="en-US" sz="1450">
                <a:solidFill>
                  <a:srgbClr val="373D49"/>
                </a:solidFill>
                <a:highlight>
                  <a:srgbClr val="FFFFFF"/>
                </a:highlight>
                <a:latin typeface="Georgia"/>
                <a:ea typeface="Georgia"/>
                <a:cs typeface="Georgia"/>
                <a:sym typeface="Georgia"/>
              </a:rPr>
              <a:t> columns.</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Sum of null values: </a:t>
            </a:r>
            <a:r>
              <a:rPr b="1" lang="en-US" sz="1450">
                <a:solidFill>
                  <a:srgbClr val="373D49"/>
                </a:solidFill>
                <a:highlight>
                  <a:srgbClr val="FFFFFF"/>
                </a:highlight>
                <a:latin typeface="Georgia"/>
                <a:ea typeface="Georgia"/>
                <a:cs typeface="Georgia"/>
                <a:sym typeface="Georgia"/>
              </a:rPr>
              <a:t>20141</a:t>
            </a:r>
            <a:endParaRPr b="1" sz="1450">
              <a:solidFill>
                <a:srgbClr val="373D49"/>
              </a:solidFill>
              <a:highlight>
                <a:srgbClr val="FFFFFF"/>
              </a:highlight>
              <a:latin typeface="Georgia"/>
              <a:ea typeface="Georgia"/>
              <a:cs typeface="Georgia"/>
              <a:sym typeface="Georgia"/>
            </a:endParaRPr>
          </a:p>
        </p:txBody>
      </p:sp>
      <p:pic>
        <p:nvPicPr>
          <p:cNvPr id="87" name="Google Shape;87;p11"/>
          <p:cNvPicPr preferRelativeResize="0"/>
          <p:nvPr/>
        </p:nvPicPr>
        <p:blipFill>
          <a:blip r:embed="rId5">
            <a:alphaModFix/>
          </a:blip>
          <a:stretch>
            <a:fillRect/>
          </a:stretch>
        </p:blipFill>
        <p:spPr>
          <a:xfrm>
            <a:off x="4940000" y="1123650"/>
            <a:ext cx="2933700" cy="286702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88" name="Google Shape;88;p11"/>
          <p:cNvGrpSpPr/>
          <p:nvPr/>
        </p:nvGrpSpPr>
        <p:grpSpPr>
          <a:xfrm>
            <a:off x="7179025" y="1306200"/>
            <a:ext cx="694675" cy="2217125"/>
            <a:chOff x="7179025" y="1306200"/>
            <a:chExt cx="694675" cy="2217125"/>
          </a:xfrm>
        </p:grpSpPr>
        <p:sp>
          <p:nvSpPr>
            <p:cNvPr id="89" name="Google Shape;89;p11"/>
            <p:cNvSpPr/>
            <p:nvPr/>
          </p:nvSpPr>
          <p:spPr>
            <a:xfrm>
              <a:off x="7341150" y="1306200"/>
              <a:ext cx="523200" cy="24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 name="Google Shape;90;p11"/>
            <p:cNvSpPr/>
            <p:nvPr/>
          </p:nvSpPr>
          <p:spPr>
            <a:xfrm>
              <a:off x="7179025" y="3052325"/>
              <a:ext cx="685200" cy="471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 name="Google Shape;91;p11"/>
            <p:cNvSpPr/>
            <p:nvPr/>
          </p:nvSpPr>
          <p:spPr>
            <a:xfrm>
              <a:off x="7350500" y="1620725"/>
              <a:ext cx="523200" cy="24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2"/>
          <p:cNvPicPr preferRelativeResize="0"/>
          <p:nvPr>
            <p:ph idx="2" type="pic"/>
          </p:nvPr>
        </p:nvPicPr>
        <p:blipFill rotWithShape="1">
          <a:blip r:embed="rId3">
            <a:alphaModFix/>
          </a:blip>
          <a:srcRect b="0" l="25343" r="25339" t="0"/>
          <a:stretch/>
        </p:blipFill>
        <p:spPr>
          <a:xfrm>
            <a:off x="5105098" y="0"/>
            <a:ext cx="3186600" cy="4307700"/>
          </a:xfrm>
          <a:prstGeom prst="round2SameRect">
            <a:avLst>
              <a:gd fmla="val 0" name="adj1"/>
              <a:gd fmla="val 50000" name="adj2"/>
            </a:avLst>
          </a:prstGeom>
          <a:noFill/>
          <a:ln>
            <a:noFill/>
          </a:ln>
        </p:spPr>
      </p:pic>
      <p:sp>
        <p:nvSpPr>
          <p:cNvPr id="98" name="Google Shape;98;p12"/>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9" name="Google Shape;99;p12"/>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2500">
                <a:solidFill>
                  <a:schemeClr val="accent1"/>
                </a:solidFill>
                <a:latin typeface="Overpass ExtraBold"/>
                <a:ea typeface="Overpass ExtraBold"/>
                <a:cs typeface="Overpass ExtraBold"/>
                <a:sym typeface="Overpass ExtraBold"/>
              </a:rPr>
              <a:t>Project Overview  </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100" name="Google Shape;100;p12"/>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1" name="Google Shape;101;p12"/>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2" name="Google Shape;102;p12"/>
          <p:cNvSpPr txBox="1"/>
          <p:nvPr/>
        </p:nvSpPr>
        <p:spPr>
          <a:xfrm>
            <a:off x="251400" y="903575"/>
            <a:ext cx="4496100" cy="360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US" sz="1650" u="sng">
                <a:solidFill>
                  <a:srgbClr val="373D49"/>
                </a:solidFill>
                <a:highlight>
                  <a:srgbClr val="FFFFFF"/>
                </a:highlight>
                <a:latin typeface="Georgia"/>
                <a:ea typeface="Georgia"/>
                <a:cs typeface="Georgia"/>
                <a:sym typeface="Georgia"/>
              </a:rPr>
              <a:t>Hypothesis 1:</a:t>
            </a:r>
            <a:r>
              <a:rPr lang="en-US" sz="1650">
                <a:solidFill>
                  <a:srgbClr val="373D49"/>
                </a:solidFill>
                <a:highlight>
                  <a:srgbClr val="FFFFFF"/>
                </a:highlight>
                <a:latin typeface="Georgia"/>
                <a:ea typeface="Georgia"/>
                <a:cs typeface="Georgia"/>
                <a:sym typeface="Georgia"/>
              </a:rPr>
              <a:t> </a:t>
            </a:r>
            <a:r>
              <a:rPr lang="en-US" sz="1450">
                <a:solidFill>
                  <a:srgbClr val="373D49"/>
                </a:solidFill>
                <a:highlight>
                  <a:srgbClr val="FFFFFF"/>
                </a:highlight>
                <a:latin typeface="Georgia"/>
                <a:ea typeface="Georgia"/>
                <a:cs typeface="Georgia"/>
                <a:sym typeface="Georgia"/>
              </a:rPr>
              <a:t>The </a:t>
            </a:r>
            <a:r>
              <a:rPr b="1" lang="en-US" sz="1450">
                <a:solidFill>
                  <a:srgbClr val="373D49"/>
                </a:solidFill>
                <a:highlight>
                  <a:srgbClr val="FFFFFF"/>
                </a:highlight>
                <a:latin typeface="Georgia"/>
                <a:ea typeface="Georgia"/>
                <a:cs typeface="Georgia"/>
                <a:sym typeface="Georgia"/>
              </a:rPr>
              <a:t>neighborhood group </a:t>
            </a:r>
            <a:r>
              <a:rPr lang="en-US" sz="1450">
                <a:solidFill>
                  <a:srgbClr val="373D49"/>
                </a:solidFill>
                <a:highlight>
                  <a:srgbClr val="FFFFFF"/>
                </a:highlight>
                <a:latin typeface="Georgia"/>
                <a:ea typeface="Georgia"/>
                <a:cs typeface="Georgia"/>
                <a:sym typeface="Georgia"/>
              </a:rPr>
              <a:t>significantly influences the </a:t>
            </a:r>
            <a:r>
              <a:rPr b="1" lang="en-US" sz="1450">
                <a:solidFill>
                  <a:srgbClr val="373D49"/>
                </a:solidFill>
                <a:highlight>
                  <a:srgbClr val="FFFFFF"/>
                </a:highlight>
                <a:latin typeface="Georgia"/>
                <a:ea typeface="Georgia"/>
                <a:cs typeface="Georgia"/>
                <a:sym typeface="Georgia"/>
              </a:rPr>
              <a:t>price </a:t>
            </a:r>
            <a:r>
              <a:rPr lang="en-US" sz="1450">
                <a:solidFill>
                  <a:srgbClr val="373D49"/>
                </a:solidFill>
                <a:highlight>
                  <a:srgbClr val="FFFFFF"/>
                </a:highlight>
                <a:latin typeface="Georgia"/>
                <a:ea typeface="Georgia"/>
                <a:cs typeface="Georgia"/>
                <a:sym typeface="Georgia"/>
              </a:rPr>
              <a:t>and</a:t>
            </a:r>
            <a:r>
              <a:rPr b="1" lang="en-US" sz="1450">
                <a:solidFill>
                  <a:srgbClr val="373D49"/>
                </a:solidFill>
                <a:highlight>
                  <a:srgbClr val="FFFFFF"/>
                </a:highlight>
                <a:latin typeface="Georgia"/>
                <a:ea typeface="Georgia"/>
                <a:cs typeface="Georgia"/>
                <a:sym typeface="Georgia"/>
              </a:rPr>
              <a:t> number </a:t>
            </a:r>
            <a:r>
              <a:rPr lang="en-US" sz="1450">
                <a:solidFill>
                  <a:srgbClr val="373D49"/>
                </a:solidFill>
                <a:highlight>
                  <a:srgbClr val="FFFFFF"/>
                </a:highlight>
                <a:latin typeface="Georgia"/>
                <a:ea typeface="Georgia"/>
                <a:cs typeface="Georgia"/>
                <a:sym typeface="Georgia"/>
              </a:rPr>
              <a:t>of Airbnb listings</a:t>
            </a:r>
            <a:endParaRPr sz="14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t/>
            </a:r>
            <a:endParaRPr sz="14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rPr i="1" lang="en-US" sz="1650" u="sng">
                <a:solidFill>
                  <a:srgbClr val="373D49"/>
                </a:solidFill>
                <a:highlight>
                  <a:srgbClr val="FFFFFF"/>
                </a:highlight>
                <a:latin typeface="Georgia"/>
                <a:ea typeface="Georgia"/>
                <a:cs typeface="Georgia"/>
                <a:sym typeface="Georgia"/>
              </a:rPr>
              <a:t>Hypothesis 2:</a:t>
            </a:r>
            <a:r>
              <a:rPr b="1" lang="en-US" sz="1650">
                <a:solidFill>
                  <a:srgbClr val="373D49"/>
                </a:solidFill>
                <a:highlight>
                  <a:srgbClr val="FFFFFF"/>
                </a:highlight>
                <a:latin typeface="Georgia"/>
                <a:ea typeface="Georgia"/>
                <a:cs typeface="Georgia"/>
                <a:sym typeface="Georgia"/>
              </a:rPr>
              <a:t> </a:t>
            </a:r>
            <a:r>
              <a:rPr lang="en-US" sz="1450">
                <a:solidFill>
                  <a:srgbClr val="373D49"/>
                </a:solidFill>
                <a:highlight>
                  <a:srgbClr val="FFFFFF"/>
                </a:highlight>
                <a:latin typeface="Georgia"/>
                <a:ea typeface="Georgia"/>
                <a:cs typeface="Georgia"/>
                <a:sym typeface="Georgia"/>
              </a:rPr>
              <a:t>Particular </a:t>
            </a:r>
            <a:r>
              <a:rPr b="1" lang="en-US" sz="1450">
                <a:solidFill>
                  <a:srgbClr val="373D49"/>
                </a:solidFill>
                <a:highlight>
                  <a:srgbClr val="FFFFFF"/>
                </a:highlight>
                <a:latin typeface="Georgia"/>
                <a:ea typeface="Georgia"/>
                <a:cs typeface="Georgia"/>
                <a:sym typeface="Georgia"/>
              </a:rPr>
              <a:t>room types</a:t>
            </a:r>
            <a:r>
              <a:rPr lang="en-US" sz="1450">
                <a:solidFill>
                  <a:srgbClr val="373D49"/>
                </a:solidFill>
                <a:highlight>
                  <a:srgbClr val="FFFFFF"/>
                </a:highlight>
                <a:latin typeface="Georgia"/>
                <a:ea typeface="Georgia"/>
                <a:cs typeface="Georgia"/>
                <a:sym typeface="Georgia"/>
              </a:rPr>
              <a:t> are more popular and demand higher </a:t>
            </a:r>
            <a:r>
              <a:rPr b="1" lang="en-US" sz="1450">
                <a:solidFill>
                  <a:srgbClr val="373D49"/>
                </a:solidFill>
                <a:highlight>
                  <a:srgbClr val="FFFFFF"/>
                </a:highlight>
                <a:latin typeface="Georgia"/>
                <a:ea typeface="Georgia"/>
                <a:cs typeface="Georgia"/>
                <a:sym typeface="Georgia"/>
              </a:rPr>
              <a:t>prices</a:t>
            </a:r>
            <a:r>
              <a:rPr lang="en-US" sz="1450">
                <a:solidFill>
                  <a:srgbClr val="373D49"/>
                </a:solidFill>
                <a:highlight>
                  <a:srgbClr val="FFFFFF"/>
                </a:highlight>
                <a:latin typeface="Georgia"/>
                <a:ea typeface="Georgia"/>
                <a:cs typeface="Georgia"/>
                <a:sym typeface="Georgia"/>
              </a:rPr>
              <a:t>.</a:t>
            </a:r>
            <a:endParaRPr sz="14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t/>
            </a:r>
            <a:endParaRPr sz="1650">
              <a:solidFill>
                <a:srgbClr val="373D49"/>
              </a:solidFill>
              <a:highlight>
                <a:srgbClr val="FFFFFF"/>
              </a:highlight>
              <a:latin typeface="Georgia"/>
              <a:ea typeface="Georgia"/>
              <a:cs typeface="Georgia"/>
              <a:sym typeface="Georgia"/>
            </a:endParaRPr>
          </a:p>
          <a:p>
            <a:pPr indent="0" lvl="0" marL="0" rtl="0" algn="l">
              <a:lnSpc>
                <a:spcPct val="150000"/>
              </a:lnSpc>
              <a:spcBef>
                <a:spcPts val="0"/>
              </a:spcBef>
              <a:spcAft>
                <a:spcPts val="0"/>
              </a:spcAft>
              <a:buNone/>
            </a:pPr>
            <a:r>
              <a:rPr i="1" lang="en-US" sz="1650" u="sng">
                <a:solidFill>
                  <a:srgbClr val="373D49"/>
                </a:solidFill>
                <a:highlight>
                  <a:srgbClr val="FFFFFF"/>
                </a:highlight>
                <a:latin typeface="Georgia"/>
                <a:ea typeface="Georgia"/>
                <a:cs typeface="Georgia"/>
                <a:sym typeface="Georgia"/>
              </a:rPr>
              <a:t>Hypothesis 3:</a:t>
            </a:r>
            <a:r>
              <a:rPr lang="en-US" sz="1650">
                <a:solidFill>
                  <a:srgbClr val="373D49"/>
                </a:solidFill>
                <a:highlight>
                  <a:srgbClr val="FFFFFF"/>
                </a:highlight>
                <a:latin typeface="Georgia"/>
                <a:ea typeface="Georgia"/>
                <a:cs typeface="Georgia"/>
                <a:sym typeface="Georgia"/>
              </a:rPr>
              <a:t> </a:t>
            </a:r>
            <a:r>
              <a:rPr lang="en-US" sz="1450">
                <a:solidFill>
                  <a:srgbClr val="373D49"/>
                </a:solidFill>
                <a:highlight>
                  <a:srgbClr val="FFFFFF"/>
                </a:highlight>
                <a:latin typeface="Georgia"/>
                <a:ea typeface="Georgia"/>
                <a:cs typeface="Georgia"/>
                <a:sym typeface="Georgia"/>
              </a:rPr>
              <a:t>Having </a:t>
            </a:r>
            <a:r>
              <a:rPr b="1" lang="en-US" sz="1450">
                <a:solidFill>
                  <a:srgbClr val="373D49"/>
                </a:solidFill>
                <a:highlight>
                  <a:srgbClr val="FFFFFF"/>
                </a:highlight>
                <a:latin typeface="Georgia"/>
                <a:ea typeface="Georgia"/>
                <a:cs typeface="Georgia"/>
                <a:sym typeface="Georgia"/>
              </a:rPr>
              <a:t>higher listings</a:t>
            </a:r>
            <a:r>
              <a:rPr lang="en-US" sz="1450">
                <a:solidFill>
                  <a:srgbClr val="373D49"/>
                </a:solidFill>
                <a:highlight>
                  <a:srgbClr val="FFFFFF"/>
                </a:highlight>
                <a:latin typeface="Georgia"/>
                <a:ea typeface="Georgia"/>
                <a:cs typeface="Georgia"/>
                <a:sym typeface="Georgia"/>
              </a:rPr>
              <a:t> has a positive correlation with a higher host </a:t>
            </a:r>
            <a:r>
              <a:rPr b="1" lang="en-US" sz="1450">
                <a:solidFill>
                  <a:srgbClr val="373D49"/>
                </a:solidFill>
                <a:highlight>
                  <a:srgbClr val="FFFFFF"/>
                </a:highlight>
                <a:latin typeface="Georgia"/>
                <a:ea typeface="Georgia"/>
                <a:cs typeface="Georgia"/>
                <a:sym typeface="Georgia"/>
              </a:rPr>
              <a:t>popularity index (number of reviews)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3"/>
          <p:cNvPicPr preferRelativeResize="0"/>
          <p:nvPr>
            <p:ph idx="2" type="pic"/>
          </p:nvPr>
        </p:nvPicPr>
        <p:blipFill rotWithShape="1">
          <a:blip r:embed="rId3">
            <a:alphaModFix/>
          </a:blip>
          <a:srcRect b="0" l="25343" r="25339" t="0"/>
          <a:stretch/>
        </p:blipFill>
        <p:spPr>
          <a:xfrm>
            <a:off x="5105098" y="0"/>
            <a:ext cx="3186600" cy="4307700"/>
          </a:xfrm>
          <a:prstGeom prst="round2SameRect">
            <a:avLst>
              <a:gd fmla="val 0" name="adj1"/>
              <a:gd fmla="val 50000" name="adj2"/>
            </a:avLst>
          </a:prstGeom>
          <a:noFill/>
          <a:ln>
            <a:noFill/>
          </a:ln>
        </p:spPr>
      </p:pic>
      <p:sp>
        <p:nvSpPr>
          <p:cNvPr id="109" name="Google Shape;109;p13"/>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0" name="Google Shape;110;p13"/>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lang="en-US" sz="2500">
                <a:solidFill>
                  <a:schemeClr val="accent1"/>
                </a:solidFill>
                <a:latin typeface="Overpass ExtraBold"/>
                <a:ea typeface="Overpass ExtraBold"/>
                <a:cs typeface="Overpass ExtraBold"/>
                <a:sym typeface="Overpass ExtraBold"/>
              </a:rPr>
              <a:t>Cleaning &amp; Wrangling</a:t>
            </a:r>
            <a:r>
              <a:rPr lang="en-US" sz="2500">
                <a:solidFill>
                  <a:schemeClr val="accent1"/>
                </a:solidFill>
                <a:latin typeface="Overpass ExtraBold"/>
                <a:ea typeface="Overpass ExtraBold"/>
                <a:cs typeface="Overpass ExtraBold"/>
                <a:sym typeface="Overpass ExtraBold"/>
              </a:rPr>
              <a:t> </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111" name="Google Shape;111;p13"/>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 name="Google Shape;112;p13"/>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3" name="Google Shape;113;p13"/>
          <p:cNvSpPr txBox="1"/>
          <p:nvPr/>
        </p:nvSpPr>
        <p:spPr>
          <a:xfrm>
            <a:off x="251400" y="903575"/>
            <a:ext cx="4496100" cy="33978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a:t>
            </a:r>
            <a:r>
              <a:rPr i="1" lang="en-US" sz="1450">
                <a:solidFill>
                  <a:srgbClr val="373D49"/>
                </a:solidFill>
                <a:highlight>
                  <a:srgbClr val="FFFFFF"/>
                </a:highlight>
                <a:latin typeface="Georgia"/>
                <a:ea typeface="Georgia"/>
                <a:cs typeface="Georgia"/>
                <a:sym typeface="Georgia"/>
              </a:rPr>
              <a:t>‘name’</a:t>
            </a:r>
            <a:r>
              <a:rPr lang="en-US" sz="1450">
                <a:solidFill>
                  <a:srgbClr val="373D49"/>
                </a:solidFill>
                <a:highlight>
                  <a:srgbClr val="FFFFFF"/>
                </a:highlight>
                <a:latin typeface="Georgia"/>
                <a:ea typeface="Georgia"/>
                <a:cs typeface="Georgia"/>
                <a:sym typeface="Georgia"/>
              </a:rPr>
              <a:t> column was dropped because it was not relevant for the analysis. </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a:t>
            </a:r>
            <a:r>
              <a:rPr i="1" lang="en-US" sz="1450">
                <a:solidFill>
                  <a:srgbClr val="373D49"/>
                </a:solidFill>
                <a:highlight>
                  <a:srgbClr val="FFFFFF"/>
                </a:highlight>
                <a:latin typeface="Georgia"/>
                <a:ea typeface="Georgia"/>
                <a:cs typeface="Georgia"/>
                <a:sym typeface="Georgia"/>
              </a:rPr>
              <a:t>‘host_name’</a:t>
            </a:r>
            <a:r>
              <a:rPr lang="en-US" sz="1450">
                <a:solidFill>
                  <a:srgbClr val="373D49"/>
                </a:solidFill>
                <a:highlight>
                  <a:srgbClr val="FFFFFF"/>
                </a:highlight>
                <a:latin typeface="Georgia"/>
                <a:ea typeface="Georgia"/>
                <a:cs typeface="Georgia"/>
                <a:sym typeface="Georgia"/>
              </a:rPr>
              <a:t> column was similarly dropped. There was a corresponding </a:t>
            </a:r>
            <a:r>
              <a:rPr i="1" lang="en-US" sz="1450">
                <a:solidFill>
                  <a:srgbClr val="373D49"/>
                </a:solidFill>
                <a:highlight>
                  <a:srgbClr val="FFFFFF"/>
                </a:highlight>
                <a:latin typeface="Georgia"/>
                <a:ea typeface="Georgia"/>
                <a:cs typeface="Georgia"/>
                <a:sym typeface="Georgia"/>
              </a:rPr>
              <a:t>‘host_ID’</a:t>
            </a:r>
            <a:r>
              <a:rPr lang="en-US" sz="1450">
                <a:solidFill>
                  <a:srgbClr val="373D49"/>
                </a:solidFill>
                <a:highlight>
                  <a:srgbClr val="FFFFFF"/>
                </a:highlight>
                <a:latin typeface="Georgia"/>
                <a:ea typeface="Georgia"/>
                <a:cs typeface="Georgia"/>
                <a:sym typeface="Georgia"/>
              </a:rPr>
              <a:t> column which served the same purpose and contained more unique values </a:t>
            </a:r>
            <a:r>
              <a:rPr b="1" lang="en-US" sz="1450">
                <a:solidFill>
                  <a:srgbClr val="373D49"/>
                </a:solidFill>
                <a:highlight>
                  <a:srgbClr val="FFFFFF"/>
                </a:highlight>
                <a:latin typeface="Georgia"/>
                <a:ea typeface="Georgia"/>
                <a:cs typeface="Georgia"/>
                <a:sym typeface="Georgia"/>
              </a:rPr>
              <a:t>(37457)</a:t>
            </a:r>
            <a:r>
              <a:rPr lang="en-US" sz="1450">
                <a:solidFill>
                  <a:srgbClr val="373D49"/>
                </a:solidFill>
                <a:highlight>
                  <a:srgbClr val="FFFFFF"/>
                </a:highlight>
                <a:latin typeface="Georgia"/>
                <a:ea typeface="Georgia"/>
                <a:cs typeface="Georgia"/>
                <a:sym typeface="Georgia"/>
              </a:rPr>
              <a:t>, as against </a:t>
            </a:r>
            <a:r>
              <a:rPr b="1" lang="en-US" sz="1450">
                <a:solidFill>
                  <a:srgbClr val="373D49"/>
                </a:solidFill>
                <a:highlight>
                  <a:srgbClr val="FFFFFF"/>
                </a:highlight>
                <a:latin typeface="Georgia"/>
                <a:ea typeface="Georgia"/>
                <a:cs typeface="Georgia"/>
                <a:sym typeface="Georgia"/>
              </a:rPr>
              <a:t>(11452)</a:t>
            </a:r>
            <a:r>
              <a:rPr lang="en-US" sz="1450">
                <a:solidFill>
                  <a:srgbClr val="373D49"/>
                </a:solidFill>
                <a:highlight>
                  <a:srgbClr val="FFFFFF"/>
                </a:highlight>
                <a:latin typeface="Georgia"/>
                <a:ea typeface="Georgia"/>
                <a:cs typeface="Georgia"/>
                <a:sym typeface="Georgia"/>
              </a:rPr>
              <a:t> for ‘</a:t>
            </a:r>
            <a:r>
              <a:rPr i="1" lang="en-US" sz="1450">
                <a:solidFill>
                  <a:srgbClr val="373D49"/>
                </a:solidFill>
                <a:highlight>
                  <a:srgbClr val="FFFFFF"/>
                </a:highlight>
                <a:latin typeface="Georgia"/>
                <a:ea typeface="Georgia"/>
                <a:cs typeface="Georgia"/>
                <a:sym typeface="Georgia"/>
              </a:rPr>
              <a:t>host_name’. </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1000"/>
              </a:spcAft>
              <a:buNone/>
            </a:pPr>
            <a:r>
              <a:rPr lang="en-US" sz="1450">
                <a:solidFill>
                  <a:srgbClr val="373D49"/>
                </a:solidFill>
                <a:highlight>
                  <a:srgbClr val="FFFFFF"/>
                </a:highlight>
                <a:latin typeface="Georgia"/>
                <a:ea typeface="Georgia"/>
                <a:cs typeface="Georgia"/>
                <a:sym typeface="Georgia"/>
              </a:rPr>
              <a:t>In geo-ethics, it is considered best practice to anonymize names of persons during data analysis for privacy and safety reasons.</a:t>
            </a:r>
            <a:endParaRPr i="1" sz="1650" u="sng">
              <a:solidFill>
                <a:srgbClr val="373D49"/>
              </a:solidFill>
              <a:highlight>
                <a:srgbClr val="FFFFFF"/>
              </a:highlight>
              <a:latin typeface="Georgia"/>
              <a:ea typeface="Georgia"/>
              <a:cs typeface="Georgia"/>
              <a:sym typeface="Georgia"/>
            </a:endParaRPr>
          </a:p>
        </p:txBody>
      </p:sp>
      <p:pic>
        <p:nvPicPr>
          <p:cNvPr id="114" name="Google Shape;114;p13"/>
          <p:cNvPicPr preferRelativeResize="0"/>
          <p:nvPr/>
        </p:nvPicPr>
        <p:blipFill>
          <a:blip r:embed="rId4">
            <a:alphaModFix/>
          </a:blip>
          <a:stretch>
            <a:fillRect/>
          </a:stretch>
        </p:blipFill>
        <p:spPr>
          <a:xfrm>
            <a:off x="565475" y="1481925"/>
            <a:ext cx="7063175" cy="259080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nvGrpSpPr>
          <p:cNvPr id="115" name="Google Shape;115;p13"/>
          <p:cNvGrpSpPr/>
          <p:nvPr/>
        </p:nvGrpSpPr>
        <p:grpSpPr>
          <a:xfrm>
            <a:off x="1671300" y="1481925"/>
            <a:ext cx="1908275" cy="264550"/>
            <a:chOff x="1671300" y="1481925"/>
            <a:chExt cx="1908275" cy="264550"/>
          </a:xfrm>
        </p:grpSpPr>
        <p:grpSp>
          <p:nvGrpSpPr>
            <p:cNvPr id="116" name="Google Shape;116;p13"/>
            <p:cNvGrpSpPr/>
            <p:nvPr/>
          </p:nvGrpSpPr>
          <p:grpSpPr>
            <a:xfrm>
              <a:off x="2901325" y="1481925"/>
              <a:ext cx="678250" cy="229500"/>
              <a:chOff x="1754925" y="1516975"/>
              <a:chExt cx="678250" cy="229500"/>
            </a:xfrm>
          </p:grpSpPr>
          <p:cxnSp>
            <p:nvCxnSpPr>
              <p:cNvPr id="117" name="Google Shape;117;p13"/>
              <p:cNvCxnSpPr/>
              <p:nvPr/>
            </p:nvCxnSpPr>
            <p:spPr>
              <a:xfrm flipH="1">
                <a:off x="1754925" y="1516975"/>
                <a:ext cx="312900" cy="229500"/>
              </a:xfrm>
              <a:prstGeom prst="straightConnector1">
                <a:avLst/>
              </a:prstGeom>
              <a:noFill/>
              <a:ln cap="flat" cmpd="sng" w="9525">
                <a:solidFill>
                  <a:srgbClr val="FF0000"/>
                </a:solidFill>
                <a:prstDash val="solid"/>
                <a:round/>
                <a:headEnd len="med" w="med" type="none"/>
                <a:tailEnd len="med" w="med" type="triangle"/>
              </a:ln>
            </p:spPr>
          </p:cxnSp>
          <p:cxnSp>
            <p:nvCxnSpPr>
              <p:cNvPr id="118" name="Google Shape;118;p13"/>
              <p:cNvCxnSpPr/>
              <p:nvPr/>
            </p:nvCxnSpPr>
            <p:spPr>
              <a:xfrm>
                <a:off x="2074975" y="1522250"/>
                <a:ext cx="358200" cy="182400"/>
              </a:xfrm>
              <a:prstGeom prst="straightConnector1">
                <a:avLst/>
              </a:prstGeom>
              <a:noFill/>
              <a:ln cap="flat" cmpd="sng" w="9525">
                <a:solidFill>
                  <a:srgbClr val="FF0000"/>
                </a:solidFill>
                <a:prstDash val="solid"/>
                <a:round/>
                <a:headEnd len="med" w="med" type="none"/>
                <a:tailEnd len="med" w="med" type="triangle"/>
              </a:ln>
            </p:spPr>
          </p:cxnSp>
        </p:grpSp>
        <p:grpSp>
          <p:nvGrpSpPr>
            <p:cNvPr id="119" name="Google Shape;119;p13"/>
            <p:cNvGrpSpPr/>
            <p:nvPr/>
          </p:nvGrpSpPr>
          <p:grpSpPr>
            <a:xfrm>
              <a:off x="1671300" y="1516975"/>
              <a:ext cx="678250" cy="229500"/>
              <a:chOff x="1754925" y="1516975"/>
              <a:chExt cx="678250" cy="229500"/>
            </a:xfrm>
          </p:grpSpPr>
          <p:cxnSp>
            <p:nvCxnSpPr>
              <p:cNvPr id="120" name="Google Shape;120;p13"/>
              <p:cNvCxnSpPr/>
              <p:nvPr/>
            </p:nvCxnSpPr>
            <p:spPr>
              <a:xfrm flipH="1">
                <a:off x="1754925" y="1516975"/>
                <a:ext cx="312900" cy="229500"/>
              </a:xfrm>
              <a:prstGeom prst="straightConnector1">
                <a:avLst/>
              </a:prstGeom>
              <a:noFill/>
              <a:ln cap="flat" cmpd="sng" w="9525">
                <a:solidFill>
                  <a:srgbClr val="FF0000"/>
                </a:solidFill>
                <a:prstDash val="solid"/>
                <a:round/>
                <a:headEnd len="med" w="med" type="none"/>
                <a:tailEnd len="med" w="med" type="triangle"/>
              </a:ln>
            </p:spPr>
          </p:cxnSp>
          <p:cxnSp>
            <p:nvCxnSpPr>
              <p:cNvPr id="121" name="Google Shape;121;p13"/>
              <p:cNvCxnSpPr/>
              <p:nvPr/>
            </p:nvCxnSpPr>
            <p:spPr>
              <a:xfrm>
                <a:off x="2074975" y="1522250"/>
                <a:ext cx="358200" cy="182400"/>
              </a:xfrm>
              <a:prstGeom prst="straightConnector1">
                <a:avLst/>
              </a:prstGeom>
              <a:noFill/>
              <a:ln cap="flat" cmpd="sng" w="9525">
                <a:solidFill>
                  <a:srgbClr val="FF0000"/>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4"/>
          <p:cNvPicPr preferRelativeResize="0"/>
          <p:nvPr>
            <p:ph idx="2" type="pic"/>
          </p:nvPr>
        </p:nvPicPr>
        <p:blipFill rotWithShape="1">
          <a:blip r:embed="rId3">
            <a:alphaModFix/>
          </a:blip>
          <a:srcRect b="0" l="25420" r="25420" t="0"/>
          <a:stretch/>
        </p:blipFill>
        <p:spPr>
          <a:xfrm>
            <a:off x="5105098" y="0"/>
            <a:ext cx="3186600" cy="4307700"/>
          </a:xfrm>
          <a:prstGeom prst="round2SameRect">
            <a:avLst>
              <a:gd fmla="val 0" name="adj1"/>
              <a:gd fmla="val 50000" name="adj2"/>
            </a:avLst>
          </a:prstGeom>
          <a:noFill/>
          <a:ln>
            <a:noFill/>
          </a:ln>
        </p:spPr>
      </p:pic>
      <p:sp>
        <p:nvSpPr>
          <p:cNvPr id="128" name="Google Shape;128;p14"/>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9" name="Google Shape;129;p14"/>
          <p:cNvSpPr txBox="1"/>
          <p:nvPr/>
        </p:nvSpPr>
        <p:spPr>
          <a:xfrm flipH="1">
            <a:off x="471600" y="270150"/>
            <a:ext cx="3249900" cy="384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chemeClr val="dk1"/>
              </a:buClr>
              <a:buFont typeface="Arial"/>
              <a:buNone/>
            </a:pPr>
            <a:r>
              <a:rPr lang="en-US" sz="2500">
                <a:solidFill>
                  <a:schemeClr val="accent1"/>
                </a:solidFill>
                <a:latin typeface="Overpass ExtraBold"/>
                <a:ea typeface="Overpass ExtraBold"/>
                <a:cs typeface="Overpass ExtraBold"/>
                <a:sym typeface="Overpass ExtraBold"/>
              </a:rPr>
              <a:t>Cleaning &amp; Wrangling </a:t>
            </a:r>
            <a:endParaRPr b="0" i="0" sz="2500" u="none" cap="none" strike="noStrike">
              <a:solidFill>
                <a:schemeClr val="accent2"/>
              </a:solidFill>
              <a:latin typeface="Overpass ExtraBold"/>
              <a:ea typeface="Overpass ExtraBold"/>
              <a:cs typeface="Overpass ExtraBold"/>
              <a:sym typeface="Overpass ExtraBold"/>
            </a:endParaRPr>
          </a:p>
        </p:txBody>
      </p:sp>
      <p:sp>
        <p:nvSpPr>
          <p:cNvPr id="130" name="Google Shape;130;p14"/>
          <p:cNvSpPr/>
          <p:nvPr/>
        </p:nvSpPr>
        <p:spPr>
          <a:xfrm>
            <a:off x="4939996" y="820094"/>
            <a:ext cx="330300" cy="330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1" name="Google Shape;131;p14"/>
          <p:cNvSpPr/>
          <p:nvPr/>
        </p:nvSpPr>
        <p:spPr>
          <a:xfrm>
            <a:off x="7686674" y="3467468"/>
            <a:ext cx="523200" cy="5232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14"/>
          <p:cNvSpPr txBox="1"/>
          <p:nvPr/>
        </p:nvSpPr>
        <p:spPr>
          <a:xfrm>
            <a:off x="251400" y="903575"/>
            <a:ext cx="4496100" cy="34158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null values of ‘</a:t>
            </a:r>
            <a:r>
              <a:rPr i="1" lang="en-US" sz="1450">
                <a:solidFill>
                  <a:srgbClr val="373D49"/>
                </a:solidFill>
                <a:highlight>
                  <a:srgbClr val="FFFFFF"/>
                </a:highlight>
                <a:latin typeface="Georgia"/>
                <a:ea typeface="Georgia"/>
                <a:cs typeface="Georgia"/>
                <a:sym typeface="Georgia"/>
              </a:rPr>
              <a:t>reviews_per_month’</a:t>
            </a:r>
            <a:r>
              <a:rPr lang="en-US" sz="1450">
                <a:solidFill>
                  <a:srgbClr val="373D49"/>
                </a:solidFill>
                <a:highlight>
                  <a:srgbClr val="FFFFFF"/>
                </a:highlight>
                <a:latin typeface="Georgia"/>
                <a:ea typeface="Georgia"/>
                <a:cs typeface="Georgia"/>
                <a:sym typeface="Georgia"/>
              </a:rPr>
              <a:t> were filled with the </a:t>
            </a:r>
            <a:r>
              <a:rPr b="1" lang="en-US" sz="1450">
                <a:solidFill>
                  <a:srgbClr val="373D49"/>
                </a:solidFill>
                <a:highlight>
                  <a:srgbClr val="FFFFFF"/>
                </a:highlight>
                <a:latin typeface="Georgia"/>
                <a:ea typeface="Georgia"/>
                <a:cs typeface="Georgia"/>
                <a:sym typeface="Georgia"/>
              </a:rPr>
              <a:t>mean </a:t>
            </a:r>
            <a:r>
              <a:rPr lang="en-US" sz="1450">
                <a:solidFill>
                  <a:srgbClr val="373D49"/>
                </a:solidFill>
                <a:highlight>
                  <a:srgbClr val="FFFFFF"/>
                </a:highlight>
                <a:latin typeface="Georgia"/>
                <a:ea typeface="Georgia"/>
                <a:cs typeface="Georgia"/>
                <a:sym typeface="Georgia"/>
              </a:rPr>
              <a:t>of values in this column. Providing a representative and unbiased estimate.</a:t>
            </a:r>
            <a:endParaRPr sz="1450">
              <a:solidFill>
                <a:srgbClr val="373D49"/>
              </a:solidFill>
              <a:highlight>
                <a:srgbClr val="FFFFFF"/>
              </a:highlight>
              <a:latin typeface="Georgia"/>
              <a:ea typeface="Georgia"/>
              <a:cs typeface="Georgia"/>
              <a:sym typeface="Georgia"/>
            </a:endParaRPr>
          </a:p>
          <a:p>
            <a:pPr indent="0" lvl="0" marL="457200" rtl="0" algn="l">
              <a:lnSpc>
                <a:spcPct val="115000"/>
              </a:lnSpc>
              <a:spcBef>
                <a:spcPts val="1100"/>
              </a:spcBef>
              <a:spcAft>
                <a:spcPts val="0"/>
              </a:spcAft>
              <a:buNone/>
            </a:pPr>
            <a:r>
              <a:t/>
            </a:r>
            <a:endParaRPr sz="1450">
              <a:solidFill>
                <a:srgbClr val="373D49"/>
              </a:solidFill>
              <a:highlight>
                <a:srgbClr val="FFFFFF"/>
              </a:highlight>
              <a:latin typeface="Georgia"/>
              <a:ea typeface="Georgia"/>
              <a:cs typeface="Georgia"/>
              <a:sym typeface="Georgia"/>
            </a:endParaRPr>
          </a:p>
          <a:p>
            <a:pPr indent="-320675" lvl="0" marL="457200" rtl="0" algn="l">
              <a:lnSpc>
                <a:spcPct val="115000"/>
              </a:lnSpc>
              <a:spcBef>
                <a:spcPts val="1100"/>
              </a:spcBef>
              <a:spcAft>
                <a:spcPts val="0"/>
              </a:spcAft>
              <a:buClr>
                <a:srgbClr val="373D49"/>
              </a:buClr>
              <a:buSzPts val="1450"/>
              <a:buFont typeface="Georgia"/>
              <a:buChar char="●"/>
            </a:pPr>
            <a:r>
              <a:rPr lang="en-US" sz="1450">
                <a:solidFill>
                  <a:srgbClr val="373D49"/>
                </a:solidFill>
                <a:highlight>
                  <a:srgbClr val="FFFFFF"/>
                </a:highlight>
                <a:latin typeface="Georgia"/>
                <a:ea typeface="Georgia"/>
                <a:cs typeface="Georgia"/>
                <a:sym typeface="Georgia"/>
              </a:rPr>
              <a:t>The ‘</a:t>
            </a:r>
            <a:r>
              <a:rPr i="1" lang="en-US" sz="1450">
                <a:solidFill>
                  <a:srgbClr val="373D49"/>
                </a:solidFill>
                <a:highlight>
                  <a:srgbClr val="FFFFFF"/>
                </a:highlight>
                <a:latin typeface="Georgia"/>
                <a:ea typeface="Georgia"/>
                <a:cs typeface="Georgia"/>
                <a:sym typeface="Georgia"/>
              </a:rPr>
              <a:t>availability_365</a:t>
            </a:r>
            <a:r>
              <a:rPr lang="en-US" sz="1450">
                <a:solidFill>
                  <a:srgbClr val="373D49"/>
                </a:solidFill>
                <a:highlight>
                  <a:srgbClr val="FFFFFF"/>
                </a:highlight>
                <a:latin typeface="Georgia"/>
                <a:ea typeface="Georgia"/>
                <a:cs typeface="Georgia"/>
                <a:sym typeface="Georgia"/>
              </a:rPr>
              <a:t>’ column was renamed to ‘</a:t>
            </a:r>
            <a:r>
              <a:rPr i="1" lang="en-US" sz="1450">
                <a:solidFill>
                  <a:srgbClr val="373D49"/>
                </a:solidFill>
                <a:highlight>
                  <a:srgbClr val="FFFFFF"/>
                </a:highlight>
                <a:latin typeface="Georgia"/>
                <a:ea typeface="Georgia"/>
                <a:cs typeface="Georgia"/>
                <a:sym typeface="Georgia"/>
              </a:rPr>
              <a:t>yearly_availability_365</a:t>
            </a:r>
            <a:r>
              <a:rPr lang="en-US" sz="1450">
                <a:solidFill>
                  <a:srgbClr val="373D49"/>
                </a:solidFill>
                <a:highlight>
                  <a:srgbClr val="FFFFFF"/>
                </a:highlight>
                <a:latin typeface="Georgia"/>
                <a:ea typeface="Georgia"/>
                <a:cs typeface="Georgia"/>
                <a:sym typeface="Georgia"/>
              </a:rPr>
              <a:t>’. “yearly_availability_365” is more </a:t>
            </a:r>
            <a:r>
              <a:rPr b="1" lang="en-US" sz="1450">
                <a:solidFill>
                  <a:srgbClr val="373D49"/>
                </a:solidFill>
                <a:highlight>
                  <a:srgbClr val="FFFFFF"/>
                </a:highlight>
                <a:latin typeface="Georgia"/>
                <a:ea typeface="Georgia"/>
                <a:cs typeface="Georgia"/>
                <a:sym typeface="Georgia"/>
              </a:rPr>
              <a:t>descriptive &amp; intuitive </a:t>
            </a:r>
            <a:r>
              <a:rPr lang="en-US" sz="1450">
                <a:solidFill>
                  <a:srgbClr val="373D49"/>
                </a:solidFill>
                <a:highlight>
                  <a:srgbClr val="FFFFFF"/>
                </a:highlight>
                <a:latin typeface="Georgia"/>
                <a:ea typeface="Georgia"/>
                <a:cs typeface="Georgia"/>
                <a:sym typeface="Georgia"/>
              </a:rPr>
              <a:t>for all readers regardless of their affinity with the dataset.</a:t>
            </a:r>
            <a:endParaRPr sz="1450">
              <a:solidFill>
                <a:srgbClr val="373D49"/>
              </a:solidFill>
              <a:highlight>
                <a:srgbClr val="FFFFFF"/>
              </a:highlight>
              <a:latin typeface="Georgia"/>
              <a:ea typeface="Georgia"/>
              <a:cs typeface="Georgia"/>
              <a:sym typeface="Georgia"/>
            </a:endParaRPr>
          </a:p>
          <a:p>
            <a:pPr indent="0" lvl="0" marL="0" rtl="0" algn="l">
              <a:lnSpc>
                <a:spcPct val="150000"/>
              </a:lnSpc>
              <a:spcBef>
                <a:spcPts val="1000"/>
              </a:spcBef>
              <a:spcAft>
                <a:spcPts val="0"/>
              </a:spcAft>
              <a:buNone/>
            </a:pPr>
            <a:r>
              <a:t/>
            </a:r>
            <a:endParaRPr sz="1650">
              <a:solidFill>
                <a:srgbClr val="373D49"/>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건물, 하늘, 상업용 건물, 타워 블록이(가) 표시된 사진&#10;&#10;자동 생성된 설명" id="138" name="Google Shape;138;p15"/>
          <p:cNvPicPr preferRelativeResize="0"/>
          <p:nvPr>
            <p:ph idx="2" type="pic"/>
          </p:nvPr>
        </p:nvPicPr>
        <p:blipFill rotWithShape="1">
          <a:blip r:embed="rId3">
            <a:alphaModFix/>
          </a:blip>
          <a:srcRect b="26042" l="0" r="0" t="26043"/>
          <a:stretch/>
        </p:blipFill>
        <p:spPr>
          <a:xfrm>
            <a:off x="546500" y="0"/>
            <a:ext cx="8051100" cy="4346700"/>
          </a:xfrm>
          <a:prstGeom prst="round2SameRect">
            <a:avLst>
              <a:gd fmla="val 0" name="adj1"/>
              <a:gd fmla="val 28056" name="adj2"/>
            </a:avLst>
          </a:prstGeom>
          <a:noFill/>
          <a:ln>
            <a:noFill/>
          </a:ln>
        </p:spPr>
      </p:pic>
      <p:sp>
        <p:nvSpPr>
          <p:cNvPr id="139" name="Google Shape;139;p15"/>
          <p:cNvSpPr txBox="1"/>
          <p:nvPr/>
        </p:nvSpPr>
        <p:spPr>
          <a:xfrm flipH="1">
            <a:off x="49" y="4416100"/>
            <a:ext cx="9144000" cy="369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2400">
                <a:solidFill>
                  <a:schemeClr val="accent1"/>
                </a:solidFill>
                <a:latin typeface="Overpass ExtraBold"/>
                <a:ea typeface="Overpass ExtraBold"/>
                <a:cs typeface="Overpass ExtraBold"/>
                <a:sym typeface="Overpass ExtraBold"/>
              </a:rPr>
              <a:t>Analysis and Visualizations</a:t>
            </a:r>
            <a:endParaRPr b="0" i="0" sz="2400" u="none" cap="none" strike="noStrike">
              <a:solidFill>
                <a:schemeClr val="accent2"/>
              </a:solidFill>
              <a:latin typeface="Overpass ExtraBold"/>
              <a:ea typeface="Overpass ExtraBold"/>
              <a:cs typeface="Overpass ExtraBold"/>
              <a:sym typeface="Overpass ExtraBold"/>
            </a:endParaRPr>
          </a:p>
        </p:txBody>
      </p:sp>
      <p:sp>
        <p:nvSpPr>
          <p:cNvPr id="140" name="Google Shape;140;p15"/>
          <p:cNvSpPr/>
          <p:nvPr/>
        </p:nvSpPr>
        <p:spPr>
          <a:xfrm>
            <a:off x="0" y="4899593"/>
            <a:ext cx="9144000" cy="243900"/>
          </a:xfrm>
          <a:prstGeom prst="rect">
            <a:avLst/>
          </a:prstGeom>
          <a:solidFill>
            <a:schemeClr val="accent2">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5" name="Shape 145"/>
        <p:cNvGrpSpPr/>
        <p:nvPr/>
      </p:nvGrpSpPr>
      <p:grpSpPr>
        <a:xfrm>
          <a:off x="0" y="0"/>
          <a:ext cx="0" cy="0"/>
          <a:chOff x="0" y="0"/>
          <a:chExt cx="0" cy="0"/>
        </a:xfrm>
      </p:grpSpPr>
      <p:pic>
        <p:nvPicPr>
          <p:cNvPr id="146" name="Google Shape;146;p16"/>
          <p:cNvPicPr preferRelativeResize="0"/>
          <p:nvPr>
            <p:ph idx="2" type="pic"/>
          </p:nvPr>
        </p:nvPicPr>
        <p:blipFill rotWithShape="1">
          <a:blip r:embed="rId3">
            <a:alphaModFix/>
          </a:blip>
          <a:srcRect b="0" l="1709" r="1709" t="0"/>
          <a:stretch/>
        </p:blipFill>
        <p:spPr>
          <a:xfrm>
            <a:off x="546500" y="69400"/>
            <a:ext cx="8051100" cy="4346700"/>
          </a:xfrm>
          <a:prstGeom prst="round2SameRect">
            <a:avLst>
              <a:gd fmla="val 0" name="adj1"/>
              <a:gd fmla="val 3026" name="adj2"/>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47" name="Google Shape;147;p16"/>
          <p:cNvSpPr txBox="1"/>
          <p:nvPr/>
        </p:nvSpPr>
        <p:spPr>
          <a:xfrm flipH="1">
            <a:off x="71749" y="4641425"/>
            <a:ext cx="91440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US" sz="1600">
                <a:solidFill>
                  <a:schemeClr val="lt1"/>
                </a:solidFill>
                <a:latin typeface="Overpass ExtraBold"/>
                <a:ea typeface="Overpass ExtraBold"/>
                <a:cs typeface="Overpass ExtraBold"/>
                <a:sym typeface="Overpass ExtraBold"/>
              </a:rPr>
              <a:t>H1: </a:t>
            </a:r>
            <a:r>
              <a:rPr lang="en-US" sz="1600">
                <a:solidFill>
                  <a:schemeClr val="lt1"/>
                </a:solidFill>
                <a:latin typeface="Overpass ExtraBold"/>
                <a:ea typeface="Overpass ExtraBold"/>
                <a:cs typeface="Overpass ExtraBold"/>
                <a:sym typeface="Overpass ExtraBold"/>
              </a:rPr>
              <a:t>The neighborhood group significantly influences the number of Airbnb listings</a:t>
            </a:r>
            <a:endParaRPr sz="1600">
              <a:solidFill>
                <a:schemeClr val="lt1"/>
              </a:solidFill>
              <a:latin typeface="Overpass ExtraBold"/>
              <a:ea typeface="Overpass ExtraBold"/>
              <a:cs typeface="Overpass ExtraBold"/>
              <a:sym typeface="Overpass ExtraBold"/>
            </a:endParaRPr>
          </a:p>
        </p:txBody>
      </p:sp>
      <p:sp>
        <p:nvSpPr>
          <p:cNvPr id="148" name="Google Shape;148;p16"/>
          <p:cNvSpPr/>
          <p:nvPr/>
        </p:nvSpPr>
        <p:spPr>
          <a:xfrm>
            <a:off x="0" y="4899593"/>
            <a:ext cx="9144000" cy="243900"/>
          </a:xfrm>
          <a:prstGeom prst="rect">
            <a:avLst/>
          </a:prstGeom>
          <a:solidFill>
            <a:schemeClr val="accent2">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사용자 지정 293">
      <a:dk1>
        <a:srgbClr val="000000"/>
      </a:dk1>
      <a:lt1>
        <a:srgbClr val="FFFFFF"/>
      </a:lt1>
      <a:dk2>
        <a:srgbClr val="2E3144"/>
      </a:dk2>
      <a:lt2>
        <a:srgbClr val="FFFFFF"/>
      </a:lt2>
      <a:accent1>
        <a:srgbClr val="14225E"/>
      </a:accent1>
      <a:accent2>
        <a:srgbClr val="023C6C"/>
      </a:accent2>
      <a:accent3>
        <a:srgbClr val="00C3C5"/>
      </a:accent3>
      <a:accent4>
        <a:srgbClr val="0091D4"/>
      </a:accent4>
      <a:accent5>
        <a:srgbClr val="586D8E"/>
      </a:accent5>
      <a:accent6>
        <a:srgbClr val="3E61A8"/>
      </a:accent6>
      <a:hlink>
        <a:srgbClr val="FF8B7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